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notesSlides/notesSlide9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_rels/notesSlide93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91.xml.rels" ContentType="application/vnd.openxmlformats-package.relationships+xml"/>
  <Override PartName="/ppt/notesSlides/_rels/notesSlide92.xml.rels" ContentType="application/vnd.openxmlformats-package.relationships+xml"/>
  <Override PartName="/ppt/notesSlides/_rels/notesSlide94.xml.rels" ContentType="application/vnd.openxmlformats-package.relationships+xml"/>
  <Override PartName="/ppt/notesSlides/_rels/notesSlide95.xml.rels" ContentType="application/vnd.openxmlformats-package.relationships+xml"/>
  <Override PartName="/ppt/notesSlides/_rels/notesSlide96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media/image9.png" ContentType="image/png"/>
  <Override PartName="/ppt/media/image57.png" ContentType="image/png"/>
  <Override PartName="/ppt/media/image1.png" ContentType="image/png"/>
  <Override PartName="/ppt/media/image130.png" ContentType="image/png"/>
  <Override PartName="/ppt/media/image58.png" ContentType="image/png"/>
  <Override PartName="/ppt/media/image2.png" ContentType="image/png"/>
  <Override PartName="/ppt/media/image131.png" ContentType="image/png"/>
  <Override PartName="/ppt/media/image59.png" ContentType="image/png"/>
  <Override PartName="/ppt/media/image3.png" ContentType="image/png"/>
  <Override PartName="/ppt/media/image70.png" ContentType="image/png"/>
  <Override PartName="/ppt/media/image4.png" ContentType="image/png"/>
  <Override PartName="/ppt/media/image83.wmf" ContentType="image/x-wmf"/>
  <Override PartName="/ppt/media/image5.png" ContentType="image/png"/>
  <Override PartName="/ppt/media/image6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63.jpeg" ContentType="image/jpeg"/>
  <Override PartName="/ppt/media/image16.png" ContentType="image/png"/>
  <Override PartName="/ppt/media/image101.wmf" ContentType="image/x-wmf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51.wmf" ContentType="image/x-wmf"/>
  <Override PartName="/ppt/media/image81.jpeg" ContentType="image/jpe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110.png" ContentType="image/png"/>
  <Override PartName="/ppt/media/image38.png" ContentType="image/png"/>
  <Override PartName="/ppt/media/image61.wmf" ContentType="image/x-wmf"/>
  <Override PartName="/ppt/media/image111.png" ContentType="image/png"/>
  <Override PartName="/ppt/media/image39.png" ContentType="image/png"/>
  <Override PartName="/ppt/media/image40.png" ContentType="image/png"/>
  <Override PartName="/ppt/media/image52.wmf" ContentType="image/x-wmf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120.png" ContentType="image/png"/>
  <Override PartName="/ppt/media/image48.png" ContentType="image/png"/>
  <Override PartName="/ppt/media/image121.png" ContentType="image/png"/>
  <Override PartName="/ppt/media/image49.png" ContentType="image/png"/>
  <Override PartName="/ppt/media/image50.png" ContentType="image/png"/>
  <Override PartName="/ppt/media/image62.wmf" ContentType="image/x-wmf"/>
  <Override PartName="/ppt/media/image53.png" ContentType="image/png"/>
  <Override PartName="/ppt/media/image54.png" ContentType="image/png"/>
  <Override PartName="/ppt/media/image55.png" ContentType="image/png"/>
  <Override PartName="/ppt/media/image140.wmf" ContentType="image/x-wmf"/>
  <Override PartName="/ppt/media/image56.png" ContentType="image/png"/>
  <Override PartName="/ppt/media/image60.png" ContentType="image/png"/>
  <Override PartName="/ppt/media/image64.png" ContentType="image/png"/>
  <Override PartName="/ppt/media/image65.png" ContentType="image/png"/>
  <Override PartName="/ppt/media/image100.jpeg" ContentType="image/jpeg"/>
  <Override PartName="/ppt/media/image66.png" ContentType="image/png"/>
  <Override PartName="/ppt/media/image118.png" ContentType="image/png"/>
  <Override PartName="/ppt/media/image67.jpeg" ContentType="image/jpeg"/>
  <Override PartName="/ppt/media/image68.png" ContentType="image/png"/>
  <Override PartName="/ppt/media/image141.png" ContentType="image/png"/>
  <Override PartName="/ppt/media/image85.jpeg" ContentType="image/jpeg"/>
  <Override PartName="/ppt/media/image69.png" ContentType="image/png"/>
  <Override PartName="/ppt/media/image71.jpeg" ContentType="image/jpeg"/>
  <Override PartName="/ppt/media/image72.jpeg" ContentType="image/jpeg"/>
  <Override PartName="/ppt/media/image73.jpeg" ContentType="image/jpeg"/>
  <Override PartName="/ppt/media/image75.jpeg" ContentType="image/jpeg"/>
  <Override PartName="/ppt/media/image76.jpeg" ContentType="image/jpeg"/>
  <Override PartName="/ppt/media/image77.jpeg" ContentType="image/jpeg"/>
  <Override PartName="/ppt/media/image162.wmf" ContentType="image/x-wmf"/>
  <Override PartName="/ppt/media/image150.png" ContentType="image/png"/>
  <Override PartName="/ppt/media/image78.png" ContentType="image/png"/>
  <Override PartName="/ppt/media/image151.wmf" ContentType="image/x-wmf"/>
  <Override PartName="/ppt/media/image79.wmf" ContentType="image/x-wmf"/>
  <Override PartName="/ppt/media/image80.png" ContentType="image/png"/>
  <Override PartName="/ppt/media/image82.png" ContentType="image/png"/>
  <Override PartName="/ppt/media/image84.png" ContentType="image/png"/>
  <Override PartName="/ppt/media/image86.jpeg" ContentType="image/jpeg"/>
  <Override PartName="/ppt/media/image173.wmf" ContentType="image/x-wmf"/>
  <Override PartName="/ppt/media/image161.png" ContentType="image/png"/>
  <Override PartName="/ppt/media/image87.jpeg" ContentType="image/jpeg"/>
  <Override PartName="/ppt/media/image171.png" ContentType="image/png"/>
  <Override PartName="/ppt/media/image88.jpeg" ContentType="image/jpeg"/>
  <Override PartName="/ppt/media/image181.png" ContentType="image/png"/>
  <Override PartName="/ppt/media/image89.jpeg" ContentType="image/jpeg"/>
  <Override PartName="/ppt/media/image90.jpeg" ContentType="image/jpeg"/>
  <Override PartName="/ppt/media/image91.jpeg" ContentType="image/jpeg"/>
  <Override PartName="/ppt/media/image92.png" ContentType="image/png"/>
  <Override PartName="/ppt/media/image93.png" ContentType="image/png"/>
  <Override PartName="/ppt/media/image94.png" ContentType="image/png"/>
  <Override PartName="/ppt/media/image95.wmf" ContentType="image/x-wmf"/>
  <Override PartName="/ppt/media/image96.jpeg" ContentType="image/jpeg"/>
  <Override PartName="/ppt/media/image97.jpeg" ContentType="image/jpeg"/>
  <Override PartName="/ppt/media/image170.png" ContentType="image/png"/>
  <Override PartName="/ppt/media/image98.png" ContentType="image/png"/>
  <Override PartName="/ppt/media/image99.jpeg" ContentType="image/jpeg"/>
  <Override PartName="/ppt/media/image102.png" ContentType="image/png"/>
  <Override PartName="/ppt/media/image103.png" ContentType="image/png"/>
  <Override PartName="/ppt/media/image116.wmf" ContentType="image/x-wmf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09.png" ContentType="image/png"/>
  <Override PartName="/ppt/media/image112.png" ContentType="image/png"/>
  <Override PartName="/ppt/media/image113.png" ContentType="image/png"/>
  <Override PartName="/ppt/media/image114.png" ContentType="image/png"/>
  <Override PartName="/ppt/media/image115.png" ContentType="image/png"/>
  <Override PartName="/ppt/media/image117.png" ContentType="image/png"/>
  <Override PartName="/ppt/media/image119.png" ContentType="image/png"/>
  <Override PartName="/ppt/media/image122.png" ContentType="image/png"/>
  <Override PartName="/ppt/media/image123.png" ContentType="image/png"/>
  <Override PartName="/ppt/media/image124.png" ContentType="image/png"/>
  <Override PartName="/ppt/media/image125.png" ContentType="image/png"/>
  <Override PartName="/ppt/media/image126.png" ContentType="image/png"/>
  <Override PartName="/ppt/media/image127.png" ContentType="image/png"/>
  <Override PartName="/ppt/media/image128.png" ContentType="image/png"/>
  <Override PartName="/ppt/media/image129.png" ContentType="image/png"/>
  <Override PartName="/ppt/media/image132.png" ContentType="image/png"/>
  <Override PartName="/ppt/media/image133.png" ContentType="image/png"/>
  <Override PartName="/ppt/media/image134.png" ContentType="image/png"/>
  <Override PartName="/ppt/media/image135.png" ContentType="image/png"/>
  <Override PartName="/ppt/media/image136.png" ContentType="image/png"/>
  <Override PartName="/ppt/media/image137.png" ContentType="image/png"/>
  <Override PartName="/ppt/media/image138.png" ContentType="image/png"/>
  <Override PartName="/ppt/media/image139.png" ContentType="image/png"/>
  <Override PartName="/ppt/media/image142.png" ContentType="image/png"/>
  <Override PartName="/ppt/media/image143.png" ContentType="image/png"/>
  <Override PartName="/ppt/media/image144.png" ContentType="image/png"/>
  <Override PartName="/ppt/media/image145.png" ContentType="image/png"/>
  <Override PartName="/ppt/media/image146.png" ContentType="image/png"/>
  <Override PartName="/ppt/media/image147.png" ContentType="image/png"/>
  <Override PartName="/ppt/media/image148.png" ContentType="image/png"/>
  <Override PartName="/ppt/media/image149.png" ContentType="image/png"/>
  <Override PartName="/ppt/media/image152.png" ContentType="image/png"/>
  <Override PartName="/ppt/media/image153.png" ContentType="image/png"/>
  <Override PartName="/ppt/media/image154.png" ContentType="image/png"/>
  <Override PartName="/ppt/media/image155.png" ContentType="image/png"/>
  <Override PartName="/ppt/media/image156.png" ContentType="image/png"/>
  <Override PartName="/ppt/media/image157.png" ContentType="image/png"/>
  <Override PartName="/ppt/media/image158.png" ContentType="image/png"/>
  <Override PartName="/ppt/media/image159.png" ContentType="image/png"/>
  <Override PartName="/ppt/media/image160.png" ContentType="image/png"/>
  <Override PartName="/ppt/media/image163.png" ContentType="image/png"/>
  <Override PartName="/ppt/media/image164.png" ContentType="image/png"/>
  <Override PartName="/ppt/media/image165.png" ContentType="image/png"/>
  <Override PartName="/ppt/media/image166.png" ContentType="image/png"/>
  <Override PartName="/ppt/media/image167.png" ContentType="image/png"/>
  <Override PartName="/ppt/media/image168.png" ContentType="image/png"/>
  <Override PartName="/ppt/media/image169.png" ContentType="image/png"/>
  <Override PartName="/ppt/media/image172.png" ContentType="image/png"/>
  <Override PartName="/ppt/media/image174.png" ContentType="image/png"/>
  <Override PartName="/ppt/media/image175.png" ContentType="image/png"/>
  <Override PartName="/ppt/media/image176.png" ContentType="image/png"/>
  <Override PartName="/ppt/media/image177.png" ContentType="image/png"/>
  <Override PartName="/ppt/media/image178.png" ContentType="image/png"/>
  <Override PartName="/ppt/media/image179.png" ContentType="image/png"/>
  <Override PartName="/ppt/media/image180.png" ContentType="image/png"/>
  <Override PartName="/ppt/media/image182.png" ContentType="image/png"/>
  <Override PartName="/ppt/media/image183.png" ContentType="image/png"/>
  <Override PartName="/ppt/media/image184.png" ContentType="image/png"/>
  <Override PartName="/ppt/media/image185.png" ContentType="image/png"/>
  <Override PartName="/ppt/media/image186.png" ContentType="image/png"/>
  <Override PartName="/ppt/media/image187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9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slides/_rels/slide84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_rels/slide87.xml.rels" ContentType="application/vnd.openxmlformats-package.relationships+xml"/>
  <Override PartName="/ppt/slides/_rels/slide88.xml.rels" ContentType="application/vnd.openxmlformats-package.relationships+xml"/>
  <Override PartName="/ppt/slides/_rels/slide89.xml.rels" ContentType="application/vnd.openxmlformats-package.relationships+xml"/>
  <Override PartName="/ppt/slides/_rels/slide90.xml.rels" ContentType="application/vnd.openxmlformats-package.relationships+xml"/>
  <Override PartName="/ppt/slides/_rels/slide91.xml.rels" ContentType="application/vnd.openxmlformats-package.relationships+xml"/>
  <Override PartName="/ppt/slides/_rels/slide92.xml.rels" ContentType="application/vnd.openxmlformats-package.relationships+xml"/>
  <Override PartName="/ppt/slides/_rels/slide93.xml.rels" ContentType="application/vnd.openxmlformats-package.relationships+xml"/>
  <Override PartName="/ppt/slides/_rels/slide94.xml.rels" ContentType="application/vnd.openxmlformats-package.relationships+xml"/>
  <Override PartName="/ppt/slides/_rels/slide95.xml.rels" ContentType="application/vnd.openxmlformats-package.relationships+xml"/>
  <Override PartName="/ppt/slides/_rels/slide96.xml.rels" ContentType="application/vnd.openxmlformats-package.relationships+xml"/>
  <Override PartName="/ppt/slides/_rels/slide97.xml.rels" ContentType="application/vnd.openxmlformats-package.relationships+xml"/>
  <Override PartName="/ppt/slides/_rels/slide98.xml.rels" ContentType="application/vnd.openxmlformats-package.relationships+xml"/>
  <Override PartName="/ppt/slides/_rels/slide99.xml.rels" ContentType="application/vnd.openxmlformats-package.relationships+xml"/>
  <Override PartName="/ppt/slides/_rels/slide100.xml.rels" ContentType="application/vnd.openxmlformats-package.relationships+xml"/>
  <Override PartName="/ppt/slides/_rels/slide101.xml.rels" ContentType="application/vnd.openxmlformats-package.relationships+xml"/>
  <Override PartName="/ppt/slides/_rels/slide102.xml.rels" ContentType="application/vnd.openxmlformats-package.relationships+xml"/>
  <Override PartName="/ppt/slides/_rels/slide103.xml.rels" ContentType="application/vnd.openxmlformats-package.relationships+xml"/>
  <Override PartName="/ppt/slides/_rels/slide104.xml.rels" ContentType="application/vnd.openxmlformats-package.relationships+xml"/>
  <Override PartName="/ppt/slides/_rels/slide105.xml.rels" ContentType="application/vnd.openxmlformats-package.relationships+xml"/>
  <Override PartName="/ppt/slides/_rels/slide106.xml.rels" ContentType="application/vnd.openxmlformats-package.relationships+xml"/>
  <Override PartName="/ppt/slides/_rels/slide107.xml.rels" ContentType="application/vnd.openxmlformats-package.relationships+xml"/>
  <Override PartName="/ppt/slides/_rels/slide108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</p:sldMasterIdLst>
  <p:notesMasterIdLst>
    <p:notesMasterId r:id="rId20"/>
  </p:notes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  <p:sldId id="312" r:id="rId77"/>
    <p:sldId id="313" r:id="rId78"/>
    <p:sldId id="314" r:id="rId79"/>
    <p:sldId id="315" r:id="rId80"/>
    <p:sldId id="316" r:id="rId81"/>
    <p:sldId id="317" r:id="rId82"/>
    <p:sldId id="318" r:id="rId83"/>
    <p:sldId id="319" r:id="rId84"/>
    <p:sldId id="320" r:id="rId85"/>
    <p:sldId id="321" r:id="rId86"/>
    <p:sldId id="322" r:id="rId87"/>
    <p:sldId id="323" r:id="rId88"/>
    <p:sldId id="324" r:id="rId89"/>
    <p:sldId id="325" r:id="rId90"/>
    <p:sldId id="326" r:id="rId91"/>
    <p:sldId id="327" r:id="rId92"/>
    <p:sldId id="328" r:id="rId93"/>
    <p:sldId id="329" r:id="rId94"/>
    <p:sldId id="330" r:id="rId95"/>
    <p:sldId id="331" r:id="rId96"/>
    <p:sldId id="332" r:id="rId97"/>
    <p:sldId id="333" r:id="rId98"/>
    <p:sldId id="334" r:id="rId99"/>
    <p:sldId id="335" r:id="rId100"/>
    <p:sldId id="336" r:id="rId101"/>
    <p:sldId id="337" r:id="rId102"/>
    <p:sldId id="338" r:id="rId103"/>
    <p:sldId id="339" r:id="rId104"/>
    <p:sldId id="340" r:id="rId105"/>
    <p:sldId id="341" r:id="rId106"/>
    <p:sldId id="342" r:id="rId107"/>
    <p:sldId id="343" r:id="rId108"/>
    <p:sldId id="344" r:id="rId109"/>
    <p:sldId id="345" r:id="rId110"/>
    <p:sldId id="346" r:id="rId111"/>
    <p:sldId id="347" r:id="rId112"/>
    <p:sldId id="348" r:id="rId113"/>
    <p:sldId id="349" r:id="rId114"/>
    <p:sldId id="350" r:id="rId115"/>
    <p:sldId id="351" r:id="rId116"/>
    <p:sldId id="352" r:id="rId117"/>
    <p:sldId id="353" r:id="rId118"/>
    <p:sldId id="354" r:id="rId119"/>
    <p:sldId id="355" r:id="rId120"/>
    <p:sldId id="356" r:id="rId121"/>
    <p:sldId id="357" r:id="rId122"/>
    <p:sldId id="358" r:id="rId123"/>
    <p:sldId id="359" r:id="rId124"/>
    <p:sldId id="360" r:id="rId125"/>
    <p:sldId id="361" r:id="rId126"/>
    <p:sldId id="362" r:id="rId127"/>
    <p:sldId id="363" r:id="rId12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notesMaster" Target="notesMasters/notesMaster1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slide" Target="slides/slide28.xml"/><Relationship Id="rId49" Type="http://schemas.openxmlformats.org/officeDocument/2006/relationships/slide" Target="slides/slide29.xml"/><Relationship Id="rId50" Type="http://schemas.openxmlformats.org/officeDocument/2006/relationships/slide" Target="slides/slide30.xml"/><Relationship Id="rId51" Type="http://schemas.openxmlformats.org/officeDocument/2006/relationships/slide" Target="slides/slide31.xml"/><Relationship Id="rId52" Type="http://schemas.openxmlformats.org/officeDocument/2006/relationships/slide" Target="slides/slide32.xml"/><Relationship Id="rId53" Type="http://schemas.openxmlformats.org/officeDocument/2006/relationships/slide" Target="slides/slide33.xml"/><Relationship Id="rId54" Type="http://schemas.openxmlformats.org/officeDocument/2006/relationships/slide" Target="slides/slide34.xml"/><Relationship Id="rId55" Type="http://schemas.openxmlformats.org/officeDocument/2006/relationships/slide" Target="slides/slide35.xml"/><Relationship Id="rId56" Type="http://schemas.openxmlformats.org/officeDocument/2006/relationships/slide" Target="slides/slide36.xml"/><Relationship Id="rId57" Type="http://schemas.openxmlformats.org/officeDocument/2006/relationships/slide" Target="slides/slide37.xml"/><Relationship Id="rId58" Type="http://schemas.openxmlformats.org/officeDocument/2006/relationships/slide" Target="slides/slide38.xml"/><Relationship Id="rId59" Type="http://schemas.openxmlformats.org/officeDocument/2006/relationships/slide" Target="slides/slide39.xml"/><Relationship Id="rId60" Type="http://schemas.openxmlformats.org/officeDocument/2006/relationships/slide" Target="slides/slide40.xml"/><Relationship Id="rId61" Type="http://schemas.openxmlformats.org/officeDocument/2006/relationships/slide" Target="slides/slide41.xml"/><Relationship Id="rId62" Type="http://schemas.openxmlformats.org/officeDocument/2006/relationships/slide" Target="slides/slide42.xml"/><Relationship Id="rId63" Type="http://schemas.openxmlformats.org/officeDocument/2006/relationships/slide" Target="slides/slide43.xml"/><Relationship Id="rId64" Type="http://schemas.openxmlformats.org/officeDocument/2006/relationships/slide" Target="slides/slide44.xml"/><Relationship Id="rId65" Type="http://schemas.openxmlformats.org/officeDocument/2006/relationships/slide" Target="slides/slide45.xml"/><Relationship Id="rId66" Type="http://schemas.openxmlformats.org/officeDocument/2006/relationships/slide" Target="slides/slide46.xml"/><Relationship Id="rId67" Type="http://schemas.openxmlformats.org/officeDocument/2006/relationships/slide" Target="slides/slide47.xml"/><Relationship Id="rId68" Type="http://schemas.openxmlformats.org/officeDocument/2006/relationships/slide" Target="slides/slide48.xml"/><Relationship Id="rId69" Type="http://schemas.openxmlformats.org/officeDocument/2006/relationships/slide" Target="slides/slide49.xml"/><Relationship Id="rId70" Type="http://schemas.openxmlformats.org/officeDocument/2006/relationships/slide" Target="slides/slide50.xml"/><Relationship Id="rId71" Type="http://schemas.openxmlformats.org/officeDocument/2006/relationships/slide" Target="slides/slide51.xml"/><Relationship Id="rId72" Type="http://schemas.openxmlformats.org/officeDocument/2006/relationships/slide" Target="slides/slide52.xml"/><Relationship Id="rId73" Type="http://schemas.openxmlformats.org/officeDocument/2006/relationships/slide" Target="slides/slide53.xml"/><Relationship Id="rId74" Type="http://schemas.openxmlformats.org/officeDocument/2006/relationships/slide" Target="slides/slide54.xml"/><Relationship Id="rId75" Type="http://schemas.openxmlformats.org/officeDocument/2006/relationships/slide" Target="slides/slide55.xml"/><Relationship Id="rId76" Type="http://schemas.openxmlformats.org/officeDocument/2006/relationships/slide" Target="slides/slide56.xml"/><Relationship Id="rId77" Type="http://schemas.openxmlformats.org/officeDocument/2006/relationships/slide" Target="slides/slide57.xml"/><Relationship Id="rId78" Type="http://schemas.openxmlformats.org/officeDocument/2006/relationships/slide" Target="slides/slide58.xml"/><Relationship Id="rId79" Type="http://schemas.openxmlformats.org/officeDocument/2006/relationships/slide" Target="slides/slide59.xml"/><Relationship Id="rId80" Type="http://schemas.openxmlformats.org/officeDocument/2006/relationships/slide" Target="slides/slide60.xml"/><Relationship Id="rId81" Type="http://schemas.openxmlformats.org/officeDocument/2006/relationships/slide" Target="slides/slide61.xml"/><Relationship Id="rId82" Type="http://schemas.openxmlformats.org/officeDocument/2006/relationships/slide" Target="slides/slide62.xml"/><Relationship Id="rId83" Type="http://schemas.openxmlformats.org/officeDocument/2006/relationships/slide" Target="slides/slide63.xml"/><Relationship Id="rId84" Type="http://schemas.openxmlformats.org/officeDocument/2006/relationships/slide" Target="slides/slide64.xml"/><Relationship Id="rId85" Type="http://schemas.openxmlformats.org/officeDocument/2006/relationships/slide" Target="slides/slide65.xml"/><Relationship Id="rId86" Type="http://schemas.openxmlformats.org/officeDocument/2006/relationships/slide" Target="slides/slide66.xml"/><Relationship Id="rId87" Type="http://schemas.openxmlformats.org/officeDocument/2006/relationships/slide" Target="slides/slide67.xml"/><Relationship Id="rId88" Type="http://schemas.openxmlformats.org/officeDocument/2006/relationships/slide" Target="slides/slide68.xml"/><Relationship Id="rId89" Type="http://schemas.openxmlformats.org/officeDocument/2006/relationships/slide" Target="slides/slide69.xml"/><Relationship Id="rId90" Type="http://schemas.openxmlformats.org/officeDocument/2006/relationships/slide" Target="slides/slide70.xml"/><Relationship Id="rId91" Type="http://schemas.openxmlformats.org/officeDocument/2006/relationships/slide" Target="slides/slide71.xml"/><Relationship Id="rId92" Type="http://schemas.openxmlformats.org/officeDocument/2006/relationships/slide" Target="slides/slide72.xml"/><Relationship Id="rId93" Type="http://schemas.openxmlformats.org/officeDocument/2006/relationships/slide" Target="slides/slide73.xml"/><Relationship Id="rId94" Type="http://schemas.openxmlformats.org/officeDocument/2006/relationships/slide" Target="slides/slide74.xml"/><Relationship Id="rId95" Type="http://schemas.openxmlformats.org/officeDocument/2006/relationships/slide" Target="slides/slide75.xml"/><Relationship Id="rId96" Type="http://schemas.openxmlformats.org/officeDocument/2006/relationships/slide" Target="slides/slide76.xml"/><Relationship Id="rId97" Type="http://schemas.openxmlformats.org/officeDocument/2006/relationships/slide" Target="slides/slide77.xml"/><Relationship Id="rId98" Type="http://schemas.openxmlformats.org/officeDocument/2006/relationships/slide" Target="slides/slide78.xml"/><Relationship Id="rId99" Type="http://schemas.openxmlformats.org/officeDocument/2006/relationships/slide" Target="slides/slide79.xml"/><Relationship Id="rId100" Type="http://schemas.openxmlformats.org/officeDocument/2006/relationships/slide" Target="slides/slide80.xml"/><Relationship Id="rId101" Type="http://schemas.openxmlformats.org/officeDocument/2006/relationships/slide" Target="slides/slide81.xml"/><Relationship Id="rId102" Type="http://schemas.openxmlformats.org/officeDocument/2006/relationships/slide" Target="slides/slide82.xml"/><Relationship Id="rId103" Type="http://schemas.openxmlformats.org/officeDocument/2006/relationships/slide" Target="slides/slide83.xml"/><Relationship Id="rId104" Type="http://schemas.openxmlformats.org/officeDocument/2006/relationships/slide" Target="slides/slide84.xml"/><Relationship Id="rId105" Type="http://schemas.openxmlformats.org/officeDocument/2006/relationships/slide" Target="slides/slide85.xml"/><Relationship Id="rId106" Type="http://schemas.openxmlformats.org/officeDocument/2006/relationships/slide" Target="slides/slide86.xml"/><Relationship Id="rId107" Type="http://schemas.openxmlformats.org/officeDocument/2006/relationships/slide" Target="slides/slide87.xml"/><Relationship Id="rId108" Type="http://schemas.openxmlformats.org/officeDocument/2006/relationships/slide" Target="slides/slide88.xml"/><Relationship Id="rId109" Type="http://schemas.openxmlformats.org/officeDocument/2006/relationships/slide" Target="slides/slide89.xml"/><Relationship Id="rId110" Type="http://schemas.openxmlformats.org/officeDocument/2006/relationships/slide" Target="slides/slide90.xml"/><Relationship Id="rId111" Type="http://schemas.openxmlformats.org/officeDocument/2006/relationships/slide" Target="slides/slide91.xml"/><Relationship Id="rId112" Type="http://schemas.openxmlformats.org/officeDocument/2006/relationships/slide" Target="slides/slide92.xml"/><Relationship Id="rId113" Type="http://schemas.openxmlformats.org/officeDocument/2006/relationships/slide" Target="slides/slide93.xml"/><Relationship Id="rId114" Type="http://schemas.openxmlformats.org/officeDocument/2006/relationships/slide" Target="slides/slide94.xml"/><Relationship Id="rId115" Type="http://schemas.openxmlformats.org/officeDocument/2006/relationships/slide" Target="slides/slide95.xml"/><Relationship Id="rId116" Type="http://schemas.openxmlformats.org/officeDocument/2006/relationships/slide" Target="slides/slide96.xml"/><Relationship Id="rId117" Type="http://schemas.openxmlformats.org/officeDocument/2006/relationships/slide" Target="slides/slide97.xml"/><Relationship Id="rId118" Type="http://schemas.openxmlformats.org/officeDocument/2006/relationships/slide" Target="slides/slide98.xml"/><Relationship Id="rId119" Type="http://schemas.openxmlformats.org/officeDocument/2006/relationships/slide" Target="slides/slide99.xml"/><Relationship Id="rId120" Type="http://schemas.openxmlformats.org/officeDocument/2006/relationships/slide" Target="slides/slide100.xml"/><Relationship Id="rId121" Type="http://schemas.openxmlformats.org/officeDocument/2006/relationships/slide" Target="slides/slide101.xml"/><Relationship Id="rId122" Type="http://schemas.openxmlformats.org/officeDocument/2006/relationships/slide" Target="slides/slide102.xml"/><Relationship Id="rId123" Type="http://schemas.openxmlformats.org/officeDocument/2006/relationships/slide" Target="slides/slide103.xml"/><Relationship Id="rId124" Type="http://schemas.openxmlformats.org/officeDocument/2006/relationships/slide" Target="slides/slide104.xml"/><Relationship Id="rId125" Type="http://schemas.openxmlformats.org/officeDocument/2006/relationships/slide" Target="slides/slide105.xml"/><Relationship Id="rId126" Type="http://schemas.openxmlformats.org/officeDocument/2006/relationships/slide" Target="slides/slide106.xml"/><Relationship Id="rId127" Type="http://schemas.openxmlformats.org/officeDocument/2006/relationships/slide" Target="slides/slide107.xml"/><Relationship Id="rId128" Type="http://schemas.openxmlformats.org/officeDocument/2006/relationships/slide" Target="slides/slide108.xml"/>
</Relationships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ff6fcf"/>
            </a:solidFill>
            <a:ln w="28440">
              <a:noFill/>
            </a:ln>
          </c:spPr>
          <c:marker>
            <c:symbol val="diamond"/>
            <c:size val="10"/>
            <c:spPr>
              <a:solidFill>
                <a:srgbClr val="ff6fcf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17"/>
                <c:pt idx="0">
                  <c:v>51</c:v>
                </c:pt>
                <c:pt idx="1">
                  <c:v>53</c:v>
                </c:pt>
                <c:pt idx="2">
                  <c:v>46</c:v>
                </c:pt>
                <c:pt idx="3">
                  <c:v>55</c:v>
                </c:pt>
                <c:pt idx="4">
                  <c:v>55</c:v>
                </c:pt>
                <c:pt idx="5">
                  <c:v>53</c:v>
                </c:pt>
                <c:pt idx="6">
                  <c:v>45</c:v>
                </c:pt>
                <c:pt idx="7">
                  <c:v>42</c:v>
                </c:pt>
                <c:pt idx="8">
                  <c:v>56</c:v>
                </c:pt>
                <c:pt idx="9">
                  <c:v>45</c:v>
                </c:pt>
                <c:pt idx="10">
                  <c:v>44</c:v>
                </c:pt>
                <c:pt idx="11">
                  <c:v>44</c:v>
                </c:pt>
                <c:pt idx="12">
                  <c:v>43</c:v>
                </c:pt>
                <c:pt idx="13">
                  <c:v>54</c:v>
                </c:pt>
                <c:pt idx="14">
                  <c:v>44</c:v>
                </c:pt>
                <c:pt idx="15">
                  <c:v>43</c:v>
                </c:pt>
                <c:pt idx="16">
                  <c:v>45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7"/>
                <c:pt idx="0">
                  <c:v>17</c:v>
                </c:pt>
                <c:pt idx="1">
                  <c:v>19</c:v>
                </c:pt>
                <c:pt idx="2">
                  <c:v>28</c:v>
                </c:pt>
                <c:pt idx="3">
                  <c:v>16</c:v>
                </c:pt>
                <c:pt idx="4">
                  <c:v>39</c:v>
                </c:pt>
                <c:pt idx="5">
                  <c:v>35</c:v>
                </c:pt>
                <c:pt idx="6">
                  <c:v>19</c:v>
                </c:pt>
                <c:pt idx="7">
                  <c:v>18</c:v>
                </c:pt>
                <c:pt idx="8">
                  <c:v>18</c:v>
                </c:pt>
                <c:pt idx="9">
                  <c:v>11</c:v>
                </c:pt>
                <c:pt idx="10">
                  <c:v>24</c:v>
                </c:pt>
                <c:pt idx="11">
                  <c:v>22</c:v>
                </c:pt>
                <c:pt idx="12">
                  <c:v>9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558ed5"/>
            </a:solidFill>
            <a:ln w="28440">
              <a:noFill/>
            </a:ln>
          </c:spPr>
          <c:marker>
            <c:symbol val="diamond"/>
            <c:size val="10"/>
            <c:spPr>
              <a:solidFill>
                <a:srgbClr val="558ed5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3</c:f>
              <c:numCache>
                <c:formatCode>General</c:formatCode>
                <c:ptCount val="17"/>
                <c:pt idx="0">
                  <c:v>44</c:v>
                </c:pt>
                <c:pt idx="1">
                  <c:v>46</c:v>
                </c:pt>
                <c:pt idx="2">
                  <c:v>36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35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17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/>
                </c:pt>
                <c:pt idx="8">
                  <c:v/>
                </c:pt>
                <c:pt idx="9">
                  <c:v/>
                </c:pt>
                <c:pt idx="10">
                  <c:v/>
                </c:pt>
                <c:pt idx="11">
                  <c:v/>
                </c:pt>
                <c:pt idx="12">
                  <c:v/>
                </c:pt>
                <c:pt idx="13">
                  <c:v/>
                </c:pt>
                <c:pt idx="14">
                  <c:v/>
                </c:pt>
                <c:pt idx="15">
                  <c:v/>
                </c:pt>
                <c:pt idx="16">
                  <c:v/>
                </c:pt>
              </c:numCache>
            </c:numRef>
          </c:yVal>
          <c:smooth val="0"/>
        </c:ser>
        <c:axId val="40156348"/>
        <c:axId val="47818810"/>
      </c:scatterChart>
      <c:valAx>
        <c:axId val="40156348"/>
        <c:scaling>
          <c:orientation val="minMax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b="1" sz="10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1" sz="10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Âge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p>
            <a:pPr>
              <a:defRPr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defRPr>
            </a:pPr>
          </a:p>
        </c:txPr>
        <c:crossAx val="47818810"/>
        <c:crosses val="autoZero"/>
      </c:valAx>
      <c:valAx>
        <c:axId val="47818810"/>
        <c:scaling>
          <c:orientation val="minMax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sz="10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1" sz="1000" spc="-1" strike="noStrike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Ancienneté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p>
            <a:pPr>
              <a:defRPr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0156348"/>
        <c:crosses val="autoZero"/>
      </c:valAx>
      <c:spPr>
        <a:noFill/>
        <a:ln w="25560">
          <a:noFill/>
        </a:ln>
      </c:spPr>
    </c:plotArea>
    <c:legend>
      <c:legendPos val="r"/>
      <c:layout>
        <c:manualLayout>
          <c:xMode val="edge"/>
          <c:yMode val="edge"/>
          <c:x val="0.74131801530991"/>
          <c:y val="0.926366793224481"/>
        </c:manualLayout>
      </c:layout>
      <c:overlay val="0"/>
      <c:spPr>
        <a:noFill/>
        <a:ln w="25560">
          <a:noFill/>
        </a:ln>
      </c:spPr>
    </c:legend>
    <c:plotVisOnly val="1"/>
    <c:dispBlanksAs val="gap"/>
  </c:chart>
  <c:spPr>
    <a:solidFill>
      <a:srgbClr val="ffffff"/>
    </a:solidFill>
    <a:ln w="3240">
      <a:solidFill>
        <a:srgbClr val="808080"/>
      </a:solidFill>
      <a:round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45EBB7A-58AB-4683-9589-968A2A00C4CF}" type="slidenum"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91.xml.rels><?xml version="1.0" encoding="UTF-8"?>
<Relationships xmlns="http://schemas.openxmlformats.org/package/2006/relationships"><Relationship Id="rId1" Type="http://schemas.openxmlformats.org/officeDocument/2006/relationships/slide" Target="../slides/slide91.xml"/><Relationship Id="rId2" Type="http://schemas.openxmlformats.org/officeDocument/2006/relationships/notesMaster" Target="../notesMasters/notesMaster1.xml"/>
</Relationships>
</file>

<file path=ppt/notesSlides/_rels/notesSlide92.xml.rels><?xml version="1.0" encoding="UTF-8"?>
<Relationships xmlns="http://schemas.openxmlformats.org/package/2006/relationships"><Relationship Id="rId1" Type="http://schemas.openxmlformats.org/officeDocument/2006/relationships/slide" Target="../slides/slide92.xml"/><Relationship Id="rId2" Type="http://schemas.openxmlformats.org/officeDocument/2006/relationships/notesMaster" Target="../notesMasters/notesMaster1.xml"/>
</Relationships>
</file>

<file path=ppt/notesSlides/_rels/notesSlide93.xml.rels><?xml version="1.0" encoding="UTF-8"?>
<Relationships xmlns="http://schemas.openxmlformats.org/package/2006/relationships"><Relationship Id="rId1" Type="http://schemas.openxmlformats.org/officeDocument/2006/relationships/slide" Target="../slides/slide93.xml"/><Relationship Id="rId2" Type="http://schemas.openxmlformats.org/officeDocument/2006/relationships/notesMaster" Target="../notesMasters/notesMaster1.xml"/>
</Relationships>
</file>

<file path=ppt/notesSlides/_rels/notesSlide94.xml.rels><?xml version="1.0" encoding="UTF-8"?>
<Relationships xmlns="http://schemas.openxmlformats.org/package/2006/relationships"><Relationship Id="rId1" Type="http://schemas.openxmlformats.org/officeDocument/2006/relationships/slide" Target="../slides/slide94.xml"/><Relationship Id="rId2" Type="http://schemas.openxmlformats.org/officeDocument/2006/relationships/notesMaster" Target="../notesMasters/notesMaster1.xml"/>
</Relationships>
</file>

<file path=ppt/notesSlides/_rels/notesSlide95.xml.rels><?xml version="1.0" encoding="UTF-8"?>
<Relationships xmlns="http://schemas.openxmlformats.org/package/2006/relationships"><Relationship Id="rId1" Type="http://schemas.openxmlformats.org/officeDocument/2006/relationships/slide" Target="../slides/slide95.xml"/><Relationship Id="rId2" Type="http://schemas.openxmlformats.org/officeDocument/2006/relationships/notesMaster" Target="../notesMasters/notesMaster1.xml"/>
</Relationships>
</file>

<file path=ppt/notesSlides/_rels/notesSlide96.xml.rels><?xml version="1.0" encoding="UTF-8"?>
<Relationships xmlns="http://schemas.openxmlformats.org/package/2006/relationships"><Relationship Id="rId1" Type="http://schemas.openxmlformats.org/officeDocument/2006/relationships/slide" Target="../slides/slide96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A3E2CA9-541F-40BB-B09D-C2D9C3B41E5D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5A1522F-B90D-444B-8251-EC5D94B2B560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5F70103-C60F-4D6A-B5DB-CE955C487A29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Définir la démarche = Analyser la demande = premier état des lieux, identifier les enjeux, identifier les priorités, repérer le système d’acteurs à mobiliser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Mobiliser les acteurs = direction, IRP, partenaires sociaux, médecin du travail mais aussi chef de service, encadrant, bureau des méthodes, préventeurs, etc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Définir les ut = chaque organisation sa logique, attention à ne pas oublier les personnes de l’entretien, la maintenance, les sous traitants, les intérimaires, les stagiaires, les visiteurs etc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1EEB426-C120-47BA-9163-096998367E5E}" type="slidenum">
              <a:rPr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PGothic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Définir la démarche = Analyser la demande = premier état des lieux, identifier les enjeux, identifier les priorités, repérer le système d’acteurs à mobiliser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Mobiliser les acteurs = direction, IRP, partenaires sociaux, médecin du travail mais aussi chef de service, encadrant, bureau des méthodes, préventeurs, etc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Définir les ut = chaque organisation sa logique, attention à ne pas oublier les personnes de l’entretien, la maintenance, les sous traitants, les intérimaires, les stagiaires, les visiteurs etc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574DE95-F85D-4D9F-B7EF-2D1B7AA464DC}" type="slidenum">
              <a:rPr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PGothic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Définir la démarche = Analyser la demande = premier état des lieux, identifier les enjeux, identifier les priorités, repérer le système d’acteurs à mobiliser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Mobiliser les acteurs = direction, IRP, partenaires sociaux, médecin du travail mais aussi chef de service, encadrant, bureau des méthodes, préventeurs, etc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Définir les ut = chaque organisation sa logique, attention à ne pas oublier les personnes de l’entretien, la maintenance, les sous traitants, les intérimaires, les stagiaires, les visiteurs etc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7129FA1-9FE8-4361-9929-AEC632EEC846}" type="slidenum">
              <a:rPr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PGothic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Définir la démarche = Analyser la demande = premier état des lieux, identifier les enjeux, identifier les priorités, repérer le système d’acteurs à mobiliser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Mobiliser les acteurs = direction, IRP, partenaires sociaux, médecin du travail mais aussi chef de service, encadrant, bureau des méthodes, préventeurs, etc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Définir les ut = chaque organisation sa logique, attention à ne pas oublier les personnes de l’entretien, la maintenance, les sous traitants, les intérimaires, les stagiaires, les visiteurs etc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B790ACF-BC7B-42B7-BF3F-C06C8BF0410D}" type="slidenum">
              <a:rPr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PGothic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Définir la démarche = Analyser la demande = premier état des lieux, identifier les enjeux, identifier les priorités, repérer le système d’acteurs à mobiliser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Mobiliser les acteurs = direction, IRP, partenaires sociaux, médecin du travail mais aussi chef de service, encadrant, bureau des méthodes, préventeurs, etc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Définir les ut = chaque organisation sa logique, attention à ne pas oublier les personnes de l’entretien, la maintenance, les sous traitants, les intérimaires, les stagiaires, les visiteurs etc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ED9585C-89B7-4FB8-AA61-63183B28A2F9}" type="slidenum">
              <a:rPr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PGothic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A977D4F-9574-4199-BE98-81DA27E78958}" type="slidenum">
              <a:rPr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PGothic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23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4.png"/><Relationship Id="rId3" Type="http://schemas.openxmlformats.org/officeDocument/2006/relationships/image" Target="../media/image25.png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47.png"/><Relationship Id="rId3" Type="http://schemas.openxmlformats.org/officeDocument/2006/relationships/image" Target="../media/image48.png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0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401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8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449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5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496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3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534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1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572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3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0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5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9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610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1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2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6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7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648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5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6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9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0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4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2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5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6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687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8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3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4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7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8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2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5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8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9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0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3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4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725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2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5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6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0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3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7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8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2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763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251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0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301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ubTitle"/>
          </p:nvPr>
        </p:nvSpPr>
        <p:spPr>
          <a:xfrm>
            <a:off x="722160" y="440676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722160" y="3690360"/>
            <a:ext cx="777204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4704840" y="290664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470484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 type="body"/>
          </p:nvPr>
        </p:nvSpPr>
        <p:spPr>
          <a:xfrm>
            <a:off x="722160" y="3690360"/>
            <a:ext cx="3792600" cy="71532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0" name="" descr=""/>
          <p:cNvPicPr/>
          <p:nvPr/>
        </p:nvPicPr>
        <p:blipFill>
          <a:blip r:embed="rId2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351" name="" descr=""/>
          <p:cNvPicPr/>
          <p:nvPr/>
        </p:nvPicPr>
        <p:blipFill>
          <a:blip r:embed="rId3"/>
          <a:stretch/>
        </p:blipFill>
        <p:spPr>
          <a:xfrm>
            <a:off x="3668040" y="2906640"/>
            <a:ext cx="1879560" cy="1499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1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7471080" y="6308640"/>
            <a:ext cx="189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C077A5DF-80CB-460F-AD26-5D41CF4D8EAA}" type="slidenum"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885960" y="1843200"/>
            <a:ext cx="8254800" cy="5014440"/>
          </a:xfrm>
          <a:custGeom>
            <a:avLst/>
            <a:gdLst/>
            <a:ahLst/>
            <a:rect l="l" t="t" r="r" b="b"/>
            <a:pathLst>
              <a:path w="5184" h="3159">
                <a:moveTo>
                  <a:pt x="0" y="3159"/>
                </a:moveTo>
                <a:lnTo>
                  <a:pt x="5184" y="3159"/>
                </a:lnTo>
                <a:lnTo>
                  <a:pt x="5184" y="0"/>
                </a:lnTo>
                <a:lnTo>
                  <a:pt x="0" y="0"/>
                </a:lnTo>
                <a:lnTo>
                  <a:pt x="0" y="3159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2"/>
          <p:cNvSpPr/>
          <p:nvPr/>
        </p:nvSpPr>
        <p:spPr>
          <a:xfrm>
            <a:off x="0" y="1843200"/>
            <a:ext cx="885600" cy="5014440"/>
          </a:xfrm>
          <a:custGeom>
            <a:avLst/>
            <a:gdLst/>
            <a:ahLst/>
            <a:rect l="l" t="t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3"/>
          <p:cNvSpPr/>
          <p:nvPr/>
        </p:nvSpPr>
        <p:spPr>
          <a:xfrm>
            <a:off x="876240" y="6480"/>
            <a:ext cx="18720" cy="1103040"/>
          </a:xfrm>
          <a:custGeom>
            <a:avLst/>
            <a:gdLst/>
            <a:ahLst/>
            <a:rect l="l" t="t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4"/>
          <p:cNvSpPr/>
          <p:nvPr/>
        </p:nvSpPr>
        <p:spPr>
          <a:xfrm>
            <a:off x="876240" y="2576520"/>
            <a:ext cx="18720" cy="4281120"/>
          </a:xfrm>
          <a:custGeom>
            <a:avLst/>
            <a:gdLst/>
            <a:ahLst/>
            <a:rect l="l" t="t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5"/>
          <p:cNvSpPr/>
          <p:nvPr/>
        </p:nvSpPr>
        <p:spPr>
          <a:xfrm>
            <a:off x="1617840" y="1833480"/>
            <a:ext cx="7522920" cy="18720"/>
          </a:xfrm>
          <a:custGeom>
            <a:avLst/>
            <a:gdLst/>
            <a:ahLst/>
            <a:rect l="l" t="t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6"/>
          <p:cNvSpPr/>
          <p:nvPr/>
        </p:nvSpPr>
        <p:spPr>
          <a:xfrm>
            <a:off x="876240" y="217656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7"/>
          <p:cNvSpPr/>
          <p:nvPr/>
        </p:nvSpPr>
        <p:spPr>
          <a:xfrm>
            <a:off x="876240" y="110952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8"/>
          <p:cNvSpPr/>
          <p:nvPr/>
        </p:nvSpPr>
        <p:spPr>
          <a:xfrm>
            <a:off x="876240" y="1509840"/>
            <a:ext cx="18720" cy="666360"/>
          </a:xfrm>
          <a:custGeom>
            <a:avLst/>
            <a:gdLst/>
            <a:ahLst/>
            <a:rect l="l" t="t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9"/>
          <p:cNvSpPr/>
          <p:nvPr/>
        </p:nvSpPr>
        <p:spPr>
          <a:xfrm>
            <a:off x="0" y="1833480"/>
            <a:ext cx="55692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10"/>
          <p:cNvSpPr/>
          <p:nvPr/>
        </p:nvSpPr>
        <p:spPr>
          <a:xfrm>
            <a:off x="1217520" y="1833480"/>
            <a:ext cx="39960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11"/>
          <p:cNvSpPr/>
          <p:nvPr/>
        </p:nvSpPr>
        <p:spPr>
          <a:xfrm>
            <a:off x="552600" y="1833480"/>
            <a:ext cx="664920" cy="18720"/>
          </a:xfrm>
          <a:custGeom>
            <a:avLst/>
            <a:gdLst/>
            <a:ahLst/>
            <a:rect l="l" t="t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PlaceHolder 12"/>
          <p:cNvSpPr>
            <a:spLocks noGrp="1"/>
          </p:cNvSpPr>
          <p:nvPr>
            <p:ph type="title"/>
          </p:nvPr>
        </p:nvSpPr>
        <p:spPr>
          <a:xfrm>
            <a:off x="533520" y="0"/>
            <a:ext cx="8229240" cy="609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Modifiez le style du titre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13"/>
          <p:cNvSpPr>
            <a:spLocks noGrp="1"/>
          </p:cNvSpPr>
          <p:nvPr>
            <p:ph type="body"/>
          </p:nvPr>
        </p:nvSpPr>
        <p:spPr>
          <a:xfrm>
            <a:off x="685800" y="1143000"/>
            <a:ext cx="3809520" cy="5257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Cliquez pour éditer le format du plan de texte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Second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Troisième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Quatrième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Cinquième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Sixième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Septième niveau de planModifiez les styles du texte du masque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Deuxième niveau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2" marL="1143000" indent="-22824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Troisième niveau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3" marL="1600200" indent="-22824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Quatrième niveau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4" marL="2057400" indent="-22824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Cinquième niveau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  <p:sp>
        <p:nvSpPr>
          <p:cNvPr id="415" name="PlaceHolder 14"/>
          <p:cNvSpPr>
            <a:spLocks noGrp="1"/>
          </p:cNvSpPr>
          <p:nvPr>
            <p:ph type="body"/>
          </p:nvPr>
        </p:nvSpPr>
        <p:spPr>
          <a:xfrm>
            <a:off x="4648320" y="1143000"/>
            <a:ext cx="3809520" cy="5257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Cliquez pour éditer le format du plan de texte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Second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Troisième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Quatrième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Cinquième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Sixième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Septième niveau de planModifiez les styles du texte du masque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Deuxième niveau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2" marL="1143000" indent="-22824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Troisième niveau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3" marL="1600200" indent="-22824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Quatrième niveau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4" marL="2057400" indent="-22824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Cinquième niveau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885960" y="1843200"/>
            <a:ext cx="8254800" cy="5014440"/>
          </a:xfrm>
          <a:custGeom>
            <a:avLst/>
            <a:gdLst/>
            <a:ahLst/>
            <a:rect l="l" t="t" r="r" b="b"/>
            <a:pathLst>
              <a:path w="5184" h="3159">
                <a:moveTo>
                  <a:pt x="0" y="3159"/>
                </a:moveTo>
                <a:lnTo>
                  <a:pt x="5184" y="3159"/>
                </a:lnTo>
                <a:lnTo>
                  <a:pt x="5184" y="0"/>
                </a:lnTo>
                <a:lnTo>
                  <a:pt x="0" y="0"/>
                </a:lnTo>
                <a:lnTo>
                  <a:pt x="0" y="3159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2"/>
          <p:cNvSpPr/>
          <p:nvPr/>
        </p:nvSpPr>
        <p:spPr>
          <a:xfrm>
            <a:off x="0" y="1843200"/>
            <a:ext cx="885600" cy="5014440"/>
          </a:xfrm>
          <a:custGeom>
            <a:avLst/>
            <a:gdLst/>
            <a:ahLst/>
            <a:rect l="l" t="t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CustomShape 3"/>
          <p:cNvSpPr/>
          <p:nvPr/>
        </p:nvSpPr>
        <p:spPr>
          <a:xfrm>
            <a:off x="876240" y="6480"/>
            <a:ext cx="18720" cy="1103040"/>
          </a:xfrm>
          <a:custGeom>
            <a:avLst/>
            <a:gdLst/>
            <a:ahLst/>
            <a:rect l="l" t="t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4"/>
          <p:cNvSpPr/>
          <p:nvPr/>
        </p:nvSpPr>
        <p:spPr>
          <a:xfrm>
            <a:off x="876240" y="2576520"/>
            <a:ext cx="18720" cy="4281120"/>
          </a:xfrm>
          <a:custGeom>
            <a:avLst/>
            <a:gdLst/>
            <a:ahLst/>
            <a:rect l="l" t="t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CustomShape 5"/>
          <p:cNvSpPr/>
          <p:nvPr/>
        </p:nvSpPr>
        <p:spPr>
          <a:xfrm>
            <a:off x="1617840" y="1833480"/>
            <a:ext cx="7522920" cy="18720"/>
          </a:xfrm>
          <a:custGeom>
            <a:avLst/>
            <a:gdLst/>
            <a:ahLst/>
            <a:rect l="l" t="t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ustomShape 6"/>
          <p:cNvSpPr/>
          <p:nvPr/>
        </p:nvSpPr>
        <p:spPr>
          <a:xfrm>
            <a:off x="876240" y="217656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7"/>
          <p:cNvSpPr/>
          <p:nvPr/>
        </p:nvSpPr>
        <p:spPr>
          <a:xfrm>
            <a:off x="876240" y="110952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8"/>
          <p:cNvSpPr/>
          <p:nvPr/>
        </p:nvSpPr>
        <p:spPr>
          <a:xfrm>
            <a:off x="876240" y="1509840"/>
            <a:ext cx="18720" cy="666360"/>
          </a:xfrm>
          <a:custGeom>
            <a:avLst/>
            <a:gdLst/>
            <a:ahLst/>
            <a:rect l="l" t="t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9"/>
          <p:cNvSpPr/>
          <p:nvPr/>
        </p:nvSpPr>
        <p:spPr>
          <a:xfrm>
            <a:off x="0" y="1833480"/>
            <a:ext cx="55692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10"/>
          <p:cNvSpPr/>
          <p:nvPr/>
        </p:nvSpPr>
        <p:spPr>
          <a:xfrm>
            <a:off x="1217520" y="1833480"/>
            <a:ext cx="39960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11"/>
          <p:cNvSpPr/>
          <p:nvPr/>
        </p:nvSpPr>
        <p:spPr>
          <a:xfrm>
            <a:off x="552600" y="1833480"/>
            <a:ext cx="664920" cy="18720"/>
          </a:xfrm>
          <a:custGeom>
            <a:avLst/>
            <a:gdLst/>
            <a:ahLst/>
            <a:rect l="l" t="t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PlaceHolder 12"/>
          <p:cNvSpPr>
            <a:spLocks noGrp="1"/>
          </p:cNvSpPr>
          <p:nvPr>
            <p:ph type="title"/>
          </p:nvPr>
        </p:nvSpPr>
        <p:spPr>
          <a:xfrm>
            <a:off x="1066680" y="304920"/>
            <a:ext cx="7543440" cy="1431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600" spc="415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Texte du titre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PlaceHolder 13"/>
          <p:cNvSpPr>
            <a:spLocks noGrp="1"/>
          </p:cNvSpPr>
          <p:nvPr>
            <p:ph type="body"/>
          </p:nvPr>
        </p:nvSpPr>
        <p:spPr>
          <a:xfrm>
            <a:off x="1066680" y="1981080"/>
            <a:ext cx="7543440" cy="4114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Cliquez pour éditer le format du plan de texte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Second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Troisième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Quatrième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Cinquième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Sixième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Septième niveau de planTexte niveau 1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Texte niveau 2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2" marL="1143000" indent="-22824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Texte niveau 3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3" marL="1600200" indent="-22824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Texte niveau 4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4" marL="2057400" indent="-22824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Texte niveau 5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Picture 1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98" name="CustomShape 1"/>
          <p:cNvSpPr/>
          <p:nvPr/>
        </p:nvSpPr>
        <p:spPr>
          <a:xfrm>
            <a:off x="7471080" y="6308640"/>
            <a:ext cx="189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1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36" name="CustomShape 1"/>
          <p:cNvSpPr/>
          <p:nvPr/>
        </p:nvSpPr>
        <p:spPr>
          <a:xfrm>
            <a:off x="7471080" y="6308640"/>
            <a:ext cx="189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40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90000" rIns="90000" tIns="45000" bIns="4500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Picture 1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74" name="CustomShape 1"/>
          <p:cNvSpPr/>
          <p:nvPr/>
        </p:nvSpPr>
        <p:spPr>
          <a:xfrm>
            <a:off x="7471080" y="6308640"/>
            <a:ext cx="189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title"/>
          </p:nvPr>
        </p:nvSpPr>
        <p:spPr>
          <a:xfrm>
            <a:off x="539640" y="332640"/>
            <a:ext cx="8229240" cy="9356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Picture 1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612" name="CustomShape 1"/>
          <p:cNvSpPr/>
          <p:nvPr/>
        </p:nvSpPr>
        <p:spPr>
          <a:xfrm>
            <a:off x="7471080" y="6308640"/>
            <a:ext cx="189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Picture 1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650" name="CustomShape 1"/>
          <p:cNvSpPr/>
          <p:nvPr/>
        </p:nvSpPr>
        <p:spPr>
          <a:xfrm>
            <a:off x="7471080" y="6308640"/>
            <a:ext cx="189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3" name="PlaceHolder 4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Picture 1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689" name="CustomShape 1"/>
          <p:cNvSpPr/>
          <p:nvPr/>
        </p:nvSpPr>
        <p:spPr>
          <a:xfrm>
            <a:off x="7471080" y="6308640"/>
            <a:ext cx="189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Picture 1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27" name="CustomShape 1"/>
          <p:cNvSpPr/>
          <p:nvPr/>
        </p:nvSpPr>
        <p:spPr>
          <a:xfrm>
            <a:off x="7471080" y="6308640"/>
            <a:ext cx="189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40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9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90000" rIns="90000" tIns="45000" bIns="4500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7471080" y="6308640"/>
            <a:ext cx="189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AD0A8AB4-CF75-4104-A46F-195381A282DC}" type="slidenum"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67640" y="404640"/>
            <a:ext cx="8229240" cy="8546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1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7471080" y="6308640"/>
            <a:ext cx="189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E1D29CAF-D7C0-4815-8ED5-5E385A432D5C}" type="slidenum"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40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90000" rIns="90000" tIns="45000" bIns="4500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7471080" y="6308640"/>
            <a:ext cx="189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5229C4A0-01DD-4FCD-89F4-EB5A06F6F876}" type="slidenum"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7471080" y="6308640"/>
            <a:ext cx="189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67CC5206-1A60-433F-82C3-C167A7E78F5D}" type="slidenum"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885960" y="1843200"/>
            <a:ext cx="8254800" cy="5014440"/>
          </a:xfrm>
          <a:custGeom>
            <a:avLst/>
            <a:gdLst/>
            <a:ahLst/>
            <a:rect l="l" t="t" r="r" b="b"/>
            <a:pathLst>
              <a:path w="5184" h="3159">
                <a:moveTo>
                  <a:pt x="0" y="3159"/>
                </a:moveTo>
                <a:lnTo>
                  <a:pt x="5184" y="3159"/>
                </a:lnTo>
                <a:lnTo>
                  <a:pt x="5184" y="0"/>
                </a:lnTo>
                <a:lnTo>
                  <a:pt x="0" y="0"/>
                </a:lnTo>
                <a:lnTo>
                  <a:pt x="0" y="3159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2"/>
          <p:cNvSpPr/>
          <p:nvPr/>
        </p:nvSpPr>
        <p:spPr>
          <a:xfrm>
            <a:off x="0" y="1843200"/>
            <a:ext cx="885600" cy="5014440"/>
          </a:xfrm>
          <a:custGeom>
            <a:avLst/>
            <a:gdLst/>
            <a:ahLst/>
            <a:rect l="l" t="t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3"/>
          <p:cNvSpPr/>
          <p:nvPr/>
        </p:nvSpPr>
        <p:spPr>
          <a:xfrm>
            <a:off x="876240" y="6480"/>
            <a:ext cx="18720" cy="1103040"/>
          </a:xfrm>
          <a:custGeom>
            <a:avLst/>
            <a:gdLst/>
            <a:ahLst/>
            <a:rect l="l" t="t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4"/>
          <p:cNvSpPr/>
          <p:nvPr/>
        </p:nvSpPr>
        <p:spPr>
          <a:xfrm>
            <a:off x="876240" y="2576520"/>
            <a:ext cx="18720" cy="4281120"/>
          </a:xfrm>
          <a:custGeom>
            <a:avLst/>
            <a:gdLst/>
            <a:ahLst/>
            <a:rect l="l" t="t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5"/>
          <p:cNvSpPr/>
          <p:nvPr/>
        </p:nvSpPr>
        <p:spPr>
          <a:xfrm>
            <a:off x="1617840" y="1833480"/>
            <a:ext cx="7522920" cy="18720"/>
          </a:xfrm>
          <a:custGeom>
            <a:avLst/>
            <a:gdLst/>
            <a:ahLst/>
            <a:rect l="l" t="t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6"/>
          <p:cNvSpPr/>
          <p:nvPr/>
        </p:nvSpPr>
        <p:spPr>
          <a:xfrm>
            <a:off x="876240" y="217656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7"/>
          <p:cNvSpPr/>
          <p:nvPr/>
        </p:nvSpPr>
        <p:spPr>
          <a:xfrm>
            <a:off x="876240" y="110952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8"/>
          <p:cNvSpPr/>
          <p:nvPr/>
        </p:nvSpPr>
        <p:spPr>
          <a:xfrm>
            <a:off x="876240" y="1509840"/>
            <a:ext cx="18720" cy="666360"/>
          </a:xfrm>
          <a:custGeom>
            <a:avLst/>
            <a:gdLst/>
            <a:ahLst/>
            <a:rect l="l" t="t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9"/>
          <p:cNvSpPr/>
          <p:nvPr/>
        </p:nvSpPr>
        <p:spPr>
          <a:xfrm>
            <a:off x="0" y="1833480"/>
            <a:ext cx="55692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10"/>
          <p:cNvSpPr/>
          <p:nvPr/>
        </p:nvSpPr>
        <p:spPr>
          <a:xfrm>
            <a:off x="1217520" y="1833480"/>
            <a:ext cx="39960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11"/>
          <p:cNvSpPr/>
          <p:nvPr/>
        </p:nvSpPr>
        <p:spPr>
          <a:xfrm>
            <a:off x="552600" y="1833480"/>
            <a:ext cx="664920" cy="18720"/>
          </a:xfrm>
          <a:custGeom>
            <a:avLst/>
            <a:gdLst/>
            <a:ahLst/>
            <a:rect l="l" t="t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12"/>
          <p:cNvSpPr/>
          <p:nvPr/>
        </p:nvSpPr>
        <p:spPr>
          <a:xfrm>
            <a:off x="885960" y="1843200"/>
            <a:ext cx="8254800" cy="5014440"/>
          </a:xfrm>
          <a:custGeom>
            <a:avLst/>
            <a:gdLst/>
            <a:ahLst/>
            <a:rect l="l" t="t" r="r" b="b"/>
            <a:pathLst>
              <a:path w="5184" h="3159">
                <a:moveTo>
                  <a:pt x="0" y="3159"/>
                </a:moveTo>
                <a:lnTo>
                  <a:pt x="5184" y="3159"/>
                </a:lnTo>
                <a:lnTo>
                  <a:pt x="5184" y="0"/>
                </a:lnTo>
                <a:lnTo>
                  <a:pt x="0" y="0"/>
                </a:lnTo>
                <a:lnTo>
                  <a:pt x="0" y="3159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13"/>
          <p:cNvSpPr/>
          <p:nvPr/>
        </p:nvSpPr>
        <p:spPr>
          <a:xfrm>
            <a:off x="0" y="1843200"/>
            <a:ext cx="885600" cy="5014440"/>
          </a:xfrm>
          <a:custGeom>
            <a:avLst/>
            <a:gdLst/>
            <a:ahLst/>
            <a:rect l="l" t="t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14"/>
          <p:cNvSpPr/>
          <p:nvPr/>
        </p:nvSpPr>
        <p:spPr>
          <a:xfrm>
            <a:off x="876240" y="1509840"/>
            <a:ext cx="18720" cy="666360"/>
          </a:xfrm>
          <a:custGeom>
            <a:avLst/>
            <a:gdLst/>
            <a:ahLst/>
            <a:rect l="l" t="t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15"/>
          <p:cNvSpPr/>
          <p:nvPr/>
        </p:nvSpPr>
        <p:spPr>
          <a:xfrm>
            <a:off x="1217520" y="1833480"/>
            <a:ext cx="39960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16"/>
          <p:cNvSpPr/>
          <p:nvPr/>
        </p:nvSpPr>
        <p:spPr>
          <a:xfrm>
            <a:off x="0" y="1833480"/>
            <a:ext cx="55692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17"/>
          <p:cNvSpPr/>
          <p:nvPr/>
        </p:nvSpPr>
        <p:spPr>
          <a:xfrm>
            <a:off x="876240" y="6480"/>
            <a:ext cx="18720" cy="1103040"/>
          </a:xfrm>
          <a:custGeom>
            <a:avLst/>
            <a:gdLst/>
            <a:ahLst/>
            <a:rect l="l" t="t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18"/>
          <p:cNvSpPr/>
          <p:nvPr/>
        </p:nvSpPr>
        <p:spPr>
          <a:xfrm>
            <a:off x="876240" y="2576520"/>
            <a:ext cx="18720" cy="4281120"/>
          </a:xfrm>
          <a:custGeom>
            <a:avLst/>
            <a:gdLst/>
            <a:ahLst/>
            <a:rect l="l" t="t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19"/>
          <p:cNvSpPr/>
          <p:nvPr/>
        </p:nvSpPr>
        <p:spPr>
          <a:xfrm>
            <a:off x="1617840" y="1833480"/>
            <a:ext cx="7522920" cy="18720"/>
          </a:xfrm>
          <a:custGeom>
            <a:avLst/>
            <a:gdLst/>
            <a:ahLst/>
            <a:rect l="l" t="t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20"/>
          <p:cNvSpPr/>
          <p:nvPr/>
        </p:nvSpPr>
        <p:spPr>
          <a:xfrm>
            <a:off x="876240" y="217656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21"/>
          <p:cNvSpPr/>
          <p:nvPr/>
        </p:nvSpPr>
        <p:spPr>
          <a:xfrm>
            <a:off x="876240" y="110952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22"/>
          <p:cNvSpPr/>
          <p:nvPr/>
        </p:nvSpPr>
        <p:spPr>
          <a:xfrm>
            <a:off x="552600" y="1833480"/>
            <a:ext cx="664920" cy="18720"/>
          </a:xfrm>
          <a:custGeom>
            <a:avLst/>
            <a:gdLst/>
            <a:ahLst/>
            <a:rect l="l" t="t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PlaceHolder 23"/>
          <p:cNvSpPr>
            <a:spLocks noGrp="1"/>
          </p:cNvSpPr>
          <p:nvPr>
            <p:ph type="title"/>
          </p:nvPr>
        </p:nvSpPr>
        <p:spPr>
          <a:xfrm>
            <a:off x="1066680" y="1996920"/>
            <a:ext cx="7086240" cy="143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Cliquez pour modifier le style du titre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4"/>
          <p:cNvSpPr>
            <a:spLocks noGrp="1"/>
          </p:cNvSpPr>
          <p:nvPr>
            <p:ph type="dt"/>
          </p:nvPr>
        </p:nvSpPr>
        <p:spPr>
          <a:xfrm>
            <a:off x="1066680" y="6248520"/>
            <a:ext cx="1904760" cy="456840"/>
          </a:xfrm>
          <a:prstGeom prst="rect">
            <a:avLst/>
          </a:prstGeom>
        </p:spPr>
        <p:txBody>
          <a:bodyPr/>
          <a:p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5" name="PlaceHolder 25"/>
          <p:cNvSpPr>
            <a:spLocks noGrp="1"/>
          </p:cNvSpPr>
          <p:nvPr>
            <p:ph type="ftr"/>
          </p:nvPr>
        </p:nvSpPr>
        <p:spPr>
          <a:xfrm>
            <a:off x="3352680" y="6248520"/>
            <a:ext cx="2895120" cy="456840"/>
          </a:xfrm>
          <a:prstGeom prst="rect">
            <a:avLst/>
          </a:prstGeom>
        </p:spPr>
        <p:txBody>
          <a:bodyPr/>
          <a:p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6" name="PlaceHolder 26"/>
          <p:cNvSpPr>
            <a:spLocks noGrp="1"/>
          </p:cNvSpPr>
          <p:nvPr>
            <p:ph type="sldNum"/>
          </p:nvPr>
        </p:nvSpPr>
        <p:spPr>
          <a:xfrm>
            <a:off x="6705720" y="6248520"/>
            <a:ext cx="1904760" cy="456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5E3E4A1F-B585-4088-B96F-8E063B0655F9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&lt;numéro&gt;</a:t>
            </a:fld>
            <a:endParaRPr lang="fr-F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7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Cliquez pour éditer le format du plan de texte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Second niveau de plan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Troisième niveau de plan</a:t>
            </a:r>
            <a:endParaRPr lang="fr-FR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Quatrième niveau de plan</a:t>
            </a:r>
            <a:endParaRPr lang="fr-FR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Cinquième niveau de plan</a:t>
            </a:r>
            <a:endParaRPr lang="fr-FR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Sixième niveau de plan</a:t>
            </a:r>
            <a:endParaRPr lang="fr-FR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Septième niveau de plan</a:t>
            </a:r>
            <a:endParaRPr lang="fr-FR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85960" y="1843200"/>
            <a:ext cx="8254800" cy="5014440"/>
          </a:xfrm>
          <a:custGeom>
            <a:avLst/>
            <a:gdLst/>
            <a:ahLst/>
            <a:rect l="l" t="t" r="r" b="b"/>
            <a:pathLst>
              <a:path w="5184" h="3159">
                <a:moveTo>
                  <a:pt x="0" y="3159"/>
                </a:moveTo>
                <a:lnTo>
                  <a:pt x="5184" y="3159"/>
                </a:lnTo>
                <a:lnTo>
                  <a:pt x="5184" y="0"/>
                </a:lnTo>
                <a:lnTo>
                  <a:pt x="0" y="0"/>
                </a:lnTo>
                <a:lnTo>
                  <a:pt x="0" y="3159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2"/>
          <p:cNvSpPr/>
          <p:nvPr/>
        </p:nvSpPr>
        <p:spPr>
          <a:xfrm>
            <a:off x="0" y="1843200"/>
            <a:ext cx="885600" cy="5014440"/>
          </a:xfrm>
          <a:custGeom>
            <a:avLst/>
            <a:gdLst/>
            <a:ahLst/>
            <a:rect l="l" t="t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3"/>
          <p:cNvSpPr/>
          <p:nvPr/>
        </p:nvSpPr>
        <p:spPr>
          <a:xfrm>
            <a:off x="876240" y="6480"/>
            <a:ext cx="18720" cy="1103040"/>
          </a:xfrm>
          <a:custGeom>
            <a:avLst/>
            <a:gdLst/>
            <a:ahLst/>
            <a:rect l="l" t="t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4"/>
          <p:cNvSpPr/>
          <p:nvPr/>
        </p:nvSpPr>
        <p:spPr>
          <a:xfrm>
            <a:off x="876240" y="2576520"/>
            <a:ext cx="18720" cy="4281120"/>
          </a:xfrm>
          <a:custGeom>
            <a:avLst/>
            <a:gdLst/>
            <a:ahLst/>
            <a:rect l="l" t="t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5"/>
          <p:cNvSpPr/>
          <p:nvPr/>
        </p:nvSpPr>
        <p:spPr>
          <a:xfrm>
            <a:off x="1617840" y="1833480"/>
            <a:ext cx="7522920" cy="18720"/>
          </a:xfrm>
          <a:custGeom>
            <a:avLst/>
            <a:gdLst/>
            <a:ahLst/>
            <a:rect l="l" t="t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6"/>
          <p:cNvSpPr/>
          <p:nvPr/>
        </p:nvSpPr>
        <p:spPr>
          <a:xfrm>
            <a:off x="876240" y="217656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7"/>
          <p:cNvSpPr/>
          <p:nvPr/>
        </p:nvSpPr>
        <p:spPr>
          <a:xfrm>
            <a:off x="876240" y="110952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8"/>
          <p:cNvSpPr/>
          <p:nvPr/>
        </p:nvSpPr>
        <p:spPr>
          <a:xfrm>
            <a:off x="876240" y="1509840"/>
            <a:ext cx="18720" cy="666360"/>
          </a:xfrm>
          <a:custGeom>
            <a:avLst/>
            <a:gdLst/>
            <a:ahLst/>
            <a:rect l="l" t="t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9"/>
          <p:cNvSpPr/>
          <p:nvPr/>
        </p:nvSpPr>
        <p:spPr>
          <a:xfrm>
            <a:off x="0" y="1833480"/>
            <a:ext cx="55692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10"/>
          <p:cNvSpPr/>
          <p:nvPr/>
        </p:nvSpPr>
        <p:spPr>
          <a:xfrm>
            <a:off x="1217520" y="1833480"/>
            <a:ext cx="39960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11"/>
          <p:cNvSpPr/>
          <p:nvPr/>
        </p:nvSpPr>
        <p:spPr>
          <a:xfrm>
            <a:off x="552600" y="1833480"/>
            <a:ext cx="664920" cy="18720"/>
          </a:xfrm>
          <a:custGeom>
            <a:avLst/>
            <a:gdLst/>
            <a:ahLst/>
            <a:rect l="l" t="t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PlaceHolder 12"/>
          <p:cNvSpPr>
            <a:spLocks noGrp="1"/>
          </p:cNvSpPr>
          <p:nvPr>
            <p:ph type="title"/>
          </p:nvPr>
        </p:nvSpPr>
        <p:spPr>
          <a:xfrm>
            <a:off x="1066680" y="304920"/>
            <a:ext cx="7543440" cy="1431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Modifiez le style du titre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13"/>
          <p:cNvSpPr>
            <a:spLocks noGrp="1"/>
          </p:cNvSpPr>
          <p:nvPr>
            <p:ph type="body"/>
          </p:nvPr>
        </p:nvSpPr>
        <p:spPr>
          <a:xfrm>
            <a:off x="1066680" y="1981080"/>
            <a:ext cx="7543440" cy="4114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Cliquez pour éditer le format du plan de texte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Second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Troisième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Quatrième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Cinquième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Sixième niveau de plan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Septième niveau de planModifiez les styles du texte du masque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Deuxième niveau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2" marL="1143000" indent="-22824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Troisième niveau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3" marL="1600200" indent="-22824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Quatrième niveau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4" marL="2057400" indent="-22824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Cinquième niveau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  <p:sp>
        <p:nvSpPr>
          <p:cNvPr id="265" name="PlaceHolder 14"/>
          <p:cNvSpPr>
            <a:spLocks noGrp="1"/>
          </p:cNvSpPr>
          <p:nvPr>
            <p:ph type="dt"/>
          </p:nvPr>
        </p:nvSpPr>
        <p:spPr>
          <a:xfrm>
            <a:off x="1066680" y="6248520"/>
            <a:ext cx="1904760" cy="456840"/>
          </a:xfrm>
          <a:prstGeom prst="rect">
            <a:avLst/>
          </a:prstGeom>
        </p:spPr>
        <p:txBody>
          <a:bodyPr/>
          <a:p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6" name="PlaceHolder 15"/>
          <p:cNvSpPr>
            <a:spLocks noGrp="1"/>
          </p:cNvSpPr>
          <p:nvPr>
            <p:ph type="ftr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</p:spPr>
        <p:txBody>
          <a:bodyPr/>
          <a:p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7" name="PlaceHolder 16"/>
          <p:cNvSpPr>
            <a:spLocks noGrp="1"/>
          </p:cNvSpPr>
          <p:nvPr>
            <p:ph type="sldNum"/>
          </p:nvPr>
        </p:nvSpPr>
        <p:spPr>
          <a:xfrm>
            <a:off x="6705720" y="6248520"/>
            <a:ext cx="1904760" cy="456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301B0B4B-B673-40F6-BFFA-A96AB25F3552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&lt;numéro&gt;</a:t>
            </a:fld>
            <a:endParaRPr lang="fr-F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885960" y="1843200"/>
            <a:ext cx="8254800" cy="5014440"/>
          </a:xfrm>
          <a:custGeom>
            <a:avLst/>
            <a:gdLst/>
            <a:ahLst/>
            <a:rect l="l" t="t" r="r" b="b"/>
            <a:pathLst>
              <a:path w="5184" h="3159">
                <a:moveTo>
                  <a:pt x="0" y="3159"/>
                </a:moveTo>
                <a:lnTo>
                  <a:pt x="5184" y="3159"/>
                </a:lnTo>
                <a:lnTo>
                  <a:pt x="5184" y="0"/>
                </a:lnTo>
                <a:lnTo>
                  <a:pt x="0" y="0"/>
                </a:lnTo>
                <a:lnTo>
                  <a:pt x="0" y="3159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2"/>
          <p:cNvSpPr/>
          <p:nvPr/>
        </p:nvSpPr>
        <p:spPr>
          <a:xfrm>
            <a:off x="0" y="1843200"/>
            <a:ext cx="885600" cy="5014440"/>
          </a:xfrm>
          <a:custGeom>
            <a:avLst/>
            <a:gdLst/>
            <a:ahLst/>
            <a:rect l="l" t="t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3"/>
          <p:cNvSpPr/>
          <p:nvPr/>
        </p:nvSpPr>
        <p:spPr>
          <a:xfrm>
            <a:off x="876240" y="6480"/>
            <a:ext cx="18720" cy="1103040"/>
          </a:xfrm>
          <a:custGeom>
            <a:avLst/>
            <a:gdLst/>
            <a:ahLst/>
            <a:rect l="l" t="t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4"/>
          <p:cNvSpPr/>
          <p:nvPr/>
        </p:nvSpPr>
        <p:spPr>
          <a:xfrm>
            <a:off x="876240" y="2576520"/>
            <a:ext cx="18720" cy="4281120"/>
          </a:xfrm>
          <a:custGeom>
            <a:avLst/>
            <a:gdLst/>
            <a:ahLst/>
            <a:rect l="l" t="t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5"/>
          <p:cNvSpPr/>
          <p:nvPr/>
        </p:nvSpPr>
        <p:spPr>
          <a:xfrm>
            <a:off x="1617840" y="1833480"/>
            <a:ext cx="7522920" cy="18720"/>
          </a:xfrm>
          <a:custGeom>
            <a:avLst/>
            <a:gdLst/>
            <a:ahLst/>
            <a:rect l="l" t="t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6"/>
          <p:cNvSpPr/>
          <p:nvPr/>
        </p:nvSpPr>
        <p:spPr>
          <a:xfrm>
            <a:off x="876240" y="217656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7"/>
          <p:cNvSpPr/>
          <p:nvPr/>
        </p:nvSpPr>
        <p:spPr>
          <a:xfrm>
            <a:off x="876240" y="110952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8"/>
          <p:cNvSpPr/>
          <p:nvPr/>
        </p:nvSpPr>
        <p:spPr>
          <a:xfrm>
            <a:off x="876240" y="1509840"/>
            <a:ext cx="18720" cy="666360"/>
          </a:xfrm>
          <a:custGeom>
            <a:avLst/>
            <a:gdLst/>
            <a:ahLst/>
            <a:rect l="l" t="t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9"/>
          <p:cNvSpPr/>
          <p:nvPr/>
        </p:nvSpPr>
        <p:spPr>
          <a:xfrm>
            <a:off x="0" y="1833480"/>
            <a:ext cx="55692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10"/>
          <p:cNvSpPr/>
          <p:nvPr/>
        </p:nvSpPr>
        <p:spPr>
          <a:xfrm>
            <a:off x="1217520" y="1833480"/>
            <a:ext cx="39960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11"/>
          <p:cNvSpPr/>
          <p:nvPr/>
        </p:nvSpPr>
        <p:spPr>
          <a:xfrm>
            <a:off x="552600" y="1833480"/>
            <a:ext cx="664920" cy="18720"/>
          </a:xfrm>
          <a:custGeom>
            <a:avLst/>
            <a:gdLst/>
            <a:ahLst/>
            <a:rect l="l" t="t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PlaceHolder 12"/>
          <p:cNvSpPr>
            <a:spLocks noGrp="1"/>
          </p:cNvSpPr>
          <p:nvPr>
            <p:ph type="title"/>
          </p:nvPr>
        </p:nvSpPr>
        <p:spPr>
          <a:xfrm>
            <a:off x="1066680" y="304920"/>
            <a:ext cx="7543440" cy="1431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Modifiez le style du titre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13"/>
          <p:cNvSpPr>
            <a:spLocks noGrp="1"/>
          </p:cNvSpPr>
          <p:nvPr>
            <p:ph type="body"/>
          </p:nvPr>
        </p:nvSpPr>
        <p:spPr>
          <a:xfrm>
            <a:off x="1066680" y="1981080"/>
            <a:ext cx="7543440" cy="41144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Cliquez pour éditer le format du plan de texte</a:t>
            </a:r>
            <a:endParaRPr lang="fr-FR" sz="18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Second niveau de plan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Troisième niveau de plan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Quatrième niveau de plan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Cinquième niveau de plan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Sixième niveau de plan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Septième niveau de plan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  <p:sp>
        <p:nvSpPr>
          <p:cNvPr id="315" name="PlaceHolder 14"/>
          <p:cNvSpPr>
            <a:spLocks noGrp="1"/>
          </p:cNvSpPr>
          <p:nvPr>
            <p:ph type="dt"/>
          </p:nvPr>
        </p:nvSpPr>
        <p:spPr>
          <a:xfrm>
            <a:off x="1066680" y="6248520"/>
            <a:ext cx="1904760" cy="456840"/>
          </a:xfrm>
          <a:prstGeom prst="rect">
            <a:avLst/>
          </a:prstGeom>
        </p:spPr>
        <p:txBody>
          <a:bodyPr/>
          <a:p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6" name="PlaceHolder 15"/>
          <p:cNvSpPr>
            <a:spLocks noGrp="1"/>
          </p:cNvSpPr>
          <p:nvPr>
            <p:ph type="ftr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</p:spPr>
        <p:txBody>
          <a:bodyPr/>
          <a:p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7" name="PlaceHolder 16"/>
          <p:cNvSpPr>
            <a:spLocks noGrp="1"/>
          </p:cNvSpPr>
          <p:nvPr>
            <p:ph type="sldNum"/>
          </p:nvPr>
        </p:nvSpPr>
        <p:spPr>
          <a:xfrm>
            <a:off x="6705720" y="6248520"/>
            <a:ext cx="1904760" cy="456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BE487D8A-7974-4BBC-AC86-D538F679A3A9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&lt;numéro&gt;</a:t>
            </a:fld>
            <a:endParaRPr lang="fr-F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885960" y="1843200"/>
            <a:ext cx="8254800" cy="5014440"/>
          </a:xfrm>
          <a:custGeom>
            <a:avLst/>
            <a:gdLst/>
            <a:ahLst/>
            <a:rect l="l" t="t" r="r" b="b"/>
            <a:pathLst>
              <a:path w="5184" h="3159">
                <a:moveTo>
                  <a:pt x="0" y="3159"/>
                </a:moveTo>
                <a:lnTo>
                  <a:pt x="5184" y="3159"/>
                </a:lnTo>
                <a:lnTo>
                  <a:pt x="5184" y="0"/>
                </a:lnTo>
                <a:lnTo>
                  <a:pt x="0" y="0"/>
                </a:lnTo>
                <a:lnTo>
                  <a:pt x="0" y="3159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2"/>
          <p:cNvSpPr/>
          <p:nvPr/>
        </p:nvSpPr>
        <p:spPr>
          <a:xfrm>
            <a:off x="0" y="1843200"/>
            <a:ext cx="885600" cy="5014440"/>
          </a:xfrm>
          <a:custGeom>
            <a:avLst/>
            <a:gdLst/>
            <a:ahLst/>
            <a:rect l="l" t="t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3"/>
          <p:cNvSpPr/>
          <p:nvPr/>
        </p:nvSpPr>
        <p:spPr>
          <a:xfrm>
            <a:off x="876240" y="6480"/>
            <a:ext cx="18720" cy="1103040"/>
          </a:xfrm>
          <a:custGeom>
            <a:avLst/>
            <a:gdLst/>
            <a:ahLst/>
            <a:rect l="l" t="t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4"/>
          <p:cNvSpPr/>
          <p:nvPr/>
        </p:nvSpPr>
        <p:spPr>
          <a:xfrm>
            <a:off x="876240" y="2576520"/>
            <a:ext cx="18720" cy="4281120"/>
          </a:xfrm>
          <a:custGeom>
            <a:avLst/>
            <a:gdLst/>
            <a:ahLst/>
            <a:rect l="l" t="t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5"/>
          <p:cNvSpPr/>
          <p:nvPr/>
        </p:nvSpPr>
        <p:spPr>
          <a:xfrm>
            <a:off x="1617840" y="1833480"/>
            <a:ext cx="7522920" cy="18720"/>
          </a:xfrm>
          <a:custGeom>
            <a:avLst/>
            <a:gdLst/>
            <a:ahLst/>
            <a:rect l="l" t="t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6"/>
          <p:cNvSpPr/>
          <p:nvPr/>
        </p:nvSpPr>
        <p:spPr>
          <a:xfrm>
            <a:off x="876240" y="217656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7"/>
          <p:cNvSpPr/>
          <p:nvPr/>
        </p:nvSpPr>
        <p:spPr>
          <a:xfrm>
            <a:off x="876240" y="1109520"/>
            <a:ext cx="18720" cy="399600"/>
          </a:xfrm>
          <a:custGeom>
            <a:avLst/>
            <a:gdLst/>
            <a:ahLst/>
            <a:rect l="l" t="t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8"/>
          <p:cNvSpPr/>
          <p:nvPr/>
        </p:nvSpPr>
        <p:spPr>
          <a:xfrm>
            <a:off x="876240" y="1509840"/>
            <a:ext cx="18720" cy="666360"/>
          </a:xfrm>
          <a:custGeom>
            <a:avLst/>
            <a:gdLst/>
            <a:ahLst/>
            <a:rect l="l" t="t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9"/>
          <p:cNvSpPr/>
          <p:nvPr/>
        </p:nvSpPr>
        <p:spPr>
          <a:xfrm>
            <a:off x="0" y="1833480"/>
            <a:ext cx="55692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10"/>
          <p:cNvSpPr/>
          <p:nvPr/>
        </p:nvSpPr>
        <p:spPr>
          <a:xfrm>
            <a:off x="1217520" y="1833480"/>
            <a:ext cx="399600" cy="18720"/>
          </a:xfrm>
          <a:custGeom>
            <a:avLst/>
            <a:gdLst/>
            <a:ahLst/>
            <a:rect l="l" t="t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11"/>
          <p:cNvSpPr/>
          <p:nvPr/>
        </p:nvSpPr>
        <p:spPr>
          <a:xfrm>
            <a:off x="552600" y="1833480"/>
            <a:ext cx="664920" cy="18720"/>
          </a:xfrm>
          <a:custGeom>
            <a:avLst/>
            <a:gdLst/>
            <a:ahLst/>
            <a:rect l="l" t="t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PlaceHolder 12"/>
          <p:cNvSpPr>
            <a:spLocks noGrp="1"/>
          </p:cNvSpPr>
          <p:nvPr>
            <p:ph type="dt"/>
          </p:nvPr>
        </p:nvSpPr>
        <p:spPr>
          <a:xfrm>
            <a:off x="1066680" y="6248520"/>
            <a:ext cx="1904760" cy="456840"/>
          </a:xfrm>
          <a:prstGeom prst="rect">
            <a:avLst/>
          </a:prstGeom>
        </p:spPr>
        <p:txBody>
          <a:bodyPr/>
          <a:p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4" name="PlaceHolder 13"/>
          <p:cNvSpPr>
            <a:spLocks noGrp="1"/>
          </p:cNvSpPr>
          <p:nvPr>
            <p:ph type="ftr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</p:spPr>
        <p:txBody>
          <a:bodyPr/>
          <a:p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5" name="PlaceHolder 14"/>
          <p:cNvSpPr>
            <a:spLocks noGrp="1"/>
          </p:cNvSpPr>
          <p:nvPr>
            <p:ph type="sldNum"/>
          </p:nvPr>
        </p:nvSpPr>
        <p:spPr>
          <a:xfrm>
            <a:off x="6705720" y="6248520"/>
            <a:ext cx="1904760" cy="456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8B66C035-5F8B-4FA4-A81B-BA42E44B4DE9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&lt;numéro&gt;</a:t>
            </a:fld>
            <a:endParaRPr lang="fr-F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6" name="PlaceHolder 1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1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Cliquez pour éditer le format du plan de texte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Second niveau de plan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Troisième niveau de plan</a:t>
            </a:r>
            <a:endParaRPr lang="fr-FR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Quatrième niveau de plan</a:t>
            </a:r>
            <a:endParaRPr lang="fr-FR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Cinquième niveau de plan</a:t>
            </a:r>
            <a:endParaRPr lang="fr-FR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Sixième niveau de plan</a:t>
            </a:r>
            <a:endParaRPr lang="fr-FR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Septième niveau de plan</a:t>
            </a:r>
            <a:endParaRPr lang="fr-FR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25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image" Target="../media/image178.png"/><Relationship Id="rId2" Type="http://schemas.openxmlformats.org/officeDocument/2006/relationships/slideLayout" Target="../slideLayouts/slideLayout193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image" Target="../media/image179.png"/><Relationship Id="rId2" Type="http://schemas.openxmlformats.org/officeDocument/2006/relationships/slideLayout" Target="../slideLayouts/slideLayout193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image" Target="../media/image180.png"/><Relationship Id="rId2" Type="http://schemas.openxmlformats.org/officeDocument/2006/relationships/slideLayout" Target="../slideLayouts/slideLayout193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image" Target="../media/image181.png"/><Relationship Id="rId2" Type="http://schemas.openxmlformats.org/officeDocument/2006/relationships/slideLayout" Target="../slideLayouts/slideLayout193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image" Target="../media/image182.png"/><Relationship Id="rId2" Type="http://schemas.openxmlformats.org/officeDocument/2006/relationships/slideLayout" Target="../slideLayouts/slideLayout193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image" Target="../media/image183.png"/><Relationship Id="rId2" Type="http://schemas.openxmlformats.org/officeDocument/2006/relationships/slideLayout" Target="../slideLayouts/slideLayout193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image" Target="../media/image184.png"/><Relationship Id="rId2" Type="http://schemas.openxmlformats.org/officeDocument/2006/relationships/slideLayout" Target="../slideLayouts/slideLayout193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image" Target="../media/image185.png"/><Relationship Id="rId2" Type="http://schemas.openxmlformats.org/officeDocument/2006/relationships/slideLayout" Target="../slideLayouts/slideLayout170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image" Target="../media/image186.png"/><Relationship Id="rId2" Type="http://schemas.openxmlformats.org/officeDocument/2006/relationships/image" Target="../media/image187.png"/><Relationship Id="rId3" Type="http://schemas.openxmlformats.org/officeDocument/2006/relationships/slideLayout" Target="../slideLayouts/slideLayout20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2.wmf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2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3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4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4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hyperlink" Target="https://books.openedition.org/iheid/5419?lang=fr" TargetMode="External"/><Relationship Id="rId2" Type="http://schemas.openxmlformats.org/officeDocument/2006/relationships/hyperlink" Target="https://books.openedition.org/iheid/5419?lang=fr" TargetMode="External"/><Relationship Id="rId3" Type="http://schemas.openxmlformats.org/officeDocument/2006/relationships/hyperlink" Target="http://www.multitudes.net/Division-sexuelle-et/" TargetMode="External"/><Relationship Id="rId4" Type="http://schemas.openxmlformats.org/officeDocument/2006/relationships/hyperlink" Target="http://www.multitudes.net/Division-sexuelle-et/" TargetMode="External"/><Relationship Id="rId5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hyperlink" Target="https://fr.wikipedia.org/wiki/Habitus_(sociologie)" TargetMode="External"/><Relationship Id="rId2" Type="http://schemas.openxmlformats.org/officeDocument/2006/relationships/hyperlink" Target="https://fr.wikipedia.org/wiki/Habitus_(sociologie)" TargetMode="External"/><Relationship Id="rId3" Type="http://schemas.openxmlformats.org/officeDocument/2006/relationships/hyperlink" Target="https://www.insee.fr/fr/statistiques/3303384?sommaire=3353488" TargetMode="External"/><Relationship Id="rId4" Type="http://schemas.openxmlformats.org/officeDocument/2006/relationships/hyperlink" Target="https://www.insee.fr/fr/statistiques/3303384?sommaire=3353488" TargetMode="External"/><Relationship Id="rId5" Type="http://schemas.openxmlformats.org/officeDocument/2006/relationships/hyperlink" Target="https://www.insee.fr/fr/statistiques/2569336?sommaire=2587886" TargetMode="External"/><Relationship Id="rId6" Type="http://schemas.openxmlformats.org/officeDocument/2006/relationships/hyperlink" Target="https://www.insee.fr/fr/statistiques/2569336?sommaire=2587886" TargetMode="External"/><Relationship Id="rId7" Type="http://schemas.openxmlformats.org/officeDocument/2006/relationships/hyperlink" Target="http://www.ires.fr/etudes-recherches-ouvrages/documents-de-travail-de-l-ires/item/5693-n-03-2018-l-emploi-des-femmes-en-france-depuis-1960" TargetMode="External"/><Relationship Id="rId8" Type="http://schemas.openxmlformats.org/officeDocument/2006/relationships/hyperlink" Target="http://www.ires.fr/etudes-recherches-ouvrages/documents-de-travail-de-l-ires/item/5693-n-03-2018-l-emploi-des-femmes-en-france-depuis-1960" TargetMode="External"/><Relationship Id="rId9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hyperlink" Target="https://www.inegalites.fr/spip.php?page=article&amp;id_article=1048" TargetMode="External"/><Relationship Id="rId2" Type="http://schemas.openxmlformats.org/officeDocument/2006/relationships/hyperlink" Target="https://www.inegalites.fr/spip.php?page=article&amp;id_article=1048" TargetMode="External"/><Relationship Id="rId3" Type="http://schemas.openxmlformats.org/officeDocument/2006/relationships/hyperlink" Target="https://www.anact.fr/le-travail-du-futur-t-il-un-sexe" TargetMode="External"/><Relationship Id="rId4" Type="http://schemas.openxmlformats.org/officeDocument/2006/relationships/hyperlink" Target="https://www.anact.fr/le-travail-du-futur-t-il-un-sexe" TargetMode="External"/><Relationship Id="rId5" Type="http://schemas.openxmlformats.org/officeDocument/2006/relationships/hyperlink" Target="https://www.anact.fr/photographie-statistique-des-accidents-de-travail-des-accidents-de-trajet-et-des-maladies" TargetMode="External"/><Relationship Id="rId6" Type="http://schemas.openxmlformats.org/officeDocument/2006/relationships/hyperlink" Target="https://www.anact.fr/photographie-statistique-des-accidents-de-travail-des-accidents-de-trajet-et-des-maladies" TargetMode="External"/><Relationship Id="rId7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hyperlink" Target="http://www.risquesprofessionnels.ameli.fr/fileadmin/user_upload/document_PDF_a_telecharger/etudes_statistiques/livret_de_sinistralite/2016/Tableaux%20Synth%C3%A8se%20sinistralit%C3%A9%202016%20(n-2017-090).pdf" TargetMode="External"/><Relationship Id="rId2" Type="http://schemas.openxmlformats.org/officeDocument/2006/relationships/hyperlink" Target="http://www.risquesprofessionnels.ameli.fr/fileadmin/user_upload/document_PDF_a_telecharger/etudes_statistiques/livret_de_sinistralite/2016/Tableaux%20Synth%C3%A8se%20sinistralit%C3%A9%202016%20(n-2017-090).pdf" TargetMode="External"/><Relationship Id="rId3" Type="http://schemas.openxmlformats.org/officeDocument/2006/relationships/hyperlink" Target="https://orsbretagne.typepad.fr/tbsantetravailbretagne/FOCUS-TRAVAIL-FEMMES.pdf" TargetMode="External"/><Relationship Id="rId4" Type="http://schemas.openxmlformats.org/officeDocument/2006/relationships/hyperlink" Target="https://orsbretagne.typepad.fr/tbsantetravailbretagne/FOCUS-TRAVAIL-FEMMES.pdf" TargetMode="External"/><Relationship Id="rId5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hyperlink" Target="https://travail-emploi.gouv.fr/IMG/pdf/2013-079.pdf" TargetMode="External"/><Relationship Id="rId2" Type="http://schemas.openxmlformats.org/officeDocument/2006/relationships/hyperlink" Target="https://travail-emploi.gouv.fr/IMG/pdf/2013-079.pdf" TargetMode="External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2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2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image" Target="../media/image72.jpeg"/><Relationship Id="rId3" Type="http://schemas.openxmlformats.org/officeDocument/2006/relationships/image" Target="../media/image73.jpeg"/><Relationship Id="rId4" Type="http://schemas.openxmlformats.org/officeDocument/2006/relationships/image" Target="../media/image74.png"/><Relationship Id="rId5" Type="http://schemas.openxmlformats.org/officeDocument/2006/relationships/slideLayout" Target="../slideLayouts/slideLayout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image" Target="../media/image76.jpeg"/><Relationship Id="rId3" Type="http://schemas.openxmlformats.org/officeDocument/2006/relationships/slideLayout" Target="../slideLayouts/slideLayout7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slideLayout" Target="../slideLayouts/slideLayout7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slideLayout" Target="../slideLayouts/slideLayout9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79.wmf"/><Relationship Id="rId2" Type="http://schemas.openxmlformats.org/officeDocument/2006/relationships/slideLayout" Target="../slideLayouts/slideLayout97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slideLayout" Target="../slideLayouts/slideLayout7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81.jpeg"/><Relationship Id="rId2" Type="http://schemas.openxmlformats.org/officeDocument/2006/relationships/slideLayout" Target="../slideLayouts/slideLayout109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wmf"/><Relationship Id="rId3" Type="http://schemas.openxmlformats.org/officeDocument/2006/relationships/slideLayout" Target="../slideLayouts/slideLayout97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jpeg"/><Relationship Id="rId3" Type="http://schemas.openxmlformats.org/officeDocument/2006/relationships/slideLayout" Target="../slideLayouts/slideLayout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86.jpeg"/><Relationship Id="rId2" Type="http://schemas.openxmlformats.org/officeDocument/2006/relationships/slideLayout" Target="../slideLayouts/slideLayout7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87.jpeg"/><Relationship Id="rId2" Type="http://schemas.openxmlformats.org/officeDocument/2006/relationships/image" Target="../media/image88.jpeg"/><Relationship Id="rId3" Type="http://schemas.openxmlformats.org/officeDocument/2006/relationships/slideLayout" Target="../slideLayouts/slideLayout8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89.jpeg"/><Relationship Id="rId2" Type="http://schemas.openxmlformats.org/officeDocument/2006/relationships/image" Target="../media/image90.jpeg"/><Relationship Id="rId3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91.jpeg"/><Relationship Id="rId2" Type="http://schemas.openxmlformats.org/officeDocument/2006/relationships/slideLayout" Target="../slideLayouts/slideLayout12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slideLayout" Target="../slideLayouts/slideLayout7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95.wmf"/><Relationship Id="rId2" Type="http://schemas.openxmlformats.org/officeDocument/2006/relationships/slideLayout" Target="../slideLayouts/slideLayout97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96.jpeg"/><Relationship Id="rId2" Type="http://schemas.openxmlformats.org/officeDocument/2006/relationships/slideLayout" Target="../slideLayouts/slideLayout7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97.jpeg"/><Relationship Id="rId3" Type="http://schemas.openxmlformats.org/officeDocument/2006/relationships/image" Target="../media/image98.png"/><Relationship Id="rId4" Type="http://schemas.openxmlformats.org/officeDocument/2006/relationships/slideLayout" Target="../slideLayouts/slideLayout97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99.jpeg"/><Relationship Id="rId2" Type="http://schemas.openxmlformats.org/officeDocument/2006/relationships/image" Target="../media/image100.jpeg"/><Relationship Id="rId3" Type="http://schemas.openxmlformats.org/officeDocument/2006/relationships/slideLayout" Target="../slideLayouts/slideLayout73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101.wmf"/><Relationship Id="rId2" Type="http://schemas.openxmlformats.org/officeDocument/2006/relationships/slideLayout" Target="../slideLayouts/slideLayout97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102.png"/><Relationship Id="rId2" Type="http://schemas.openxmlformats.org/officeDocument/2006/relationships/slideLayout" Target="../slideLayouts/slideLayout134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slideLayout" Target="../slideLayouts/slideLayout13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104.png"/><Relationship Id="rId2" Type="http://schemas.openxmlformats.org/officeDocument/2006/relationships/image" Target="../media/image105.png"/><Relationship Id="rId3" Type="http://schemas.openxmlformats.org/officeDocument/2006/relationships/slideLayout" Target="../slideLayouts/slideLayout145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wmf"/><Relationship Id="rId12" Type="http://schemas.openxmlformats.org/officeDocument/2006/relationships/slideLayout" Target="../slideLayouts/slideLayout161.xml"/><Relationship Id="rId13" Type="http://schemas.openxmlformats.org/officeDocument/2006/relationships/notesSlide" Target="../notesSlides/notesSlide91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117.png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1" Type="http://schemas.openxmlformats.org/officeDocument/2006/relationships/slideLayout" Target="../slideLayouts/slideLayout161.xml"/><Relationship Id="rId12" Type="http://schemas.openxmlformats.org/officeDocument/2006/relationships/notesSlide" Target="../notesSlides/notesSlide92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127.png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image" Target="../media/image135.png"/><Relationship Id="rId10" Type="http://schemas.openxmlformats.org/officeDocument/2006/relationships/image" Target="../media/image136.png"/><Relationship Id="rId11" Type="http://schemas.openxmlformats.org/officeDocument/2006/relationships/image" Target="../media/image137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4" Type="http://schemas.openxmlformats.org/officeDocument/2006/relationships/image" Target="../media/image140.wmf"/><Relationship Id="rId15" Type="http://schemas.openxmlformats.org/officeDocument/2006/relationships/slideLayout" Target="../slideLayouts/slideLayout161.xml"/><Relationship Id="rId16" Type="http://schemas.openxmlformats.org/officeDocument/2006/relationships/notesSlide" Target="../notesSlides/notesSlide9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image" Target="../media/image141.png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8" Type="http://schemas.openxmlformats.org/officeDocument/2006/relationships/image" Target="../media/image148.png"/><Relationship Id="rId9" Type="http://schemas.openxmlformats.org/officeDocument/2006/relationships/image" Target="../media/image149.png"/><Relationship Id="rId10" Type="http://schemas.openxmlformats.org/officeDocument/2006/relationships/image" Target="../media/image150.png"/><Relationship Id="rId11" Type="http://schemas.openxmlformats.org/officeDocument/2006/relationships/image" Target="../media/image151.wmf"/><Relationship Id="rId12" Type="http://schemas.openxmlformats.org/officeDocument/2006/relationships/slideLayout" Target="../slideLayouts/slideLayout161.xml"/><Relationship Id="rId13" Type="http://schemas.openxmlformats.org/officeDocument/2006/relationships/notesSlide" Target="../notesSlides/notesSlide94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image" Target="../media/image152.png"/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Relationship Id="rId11" Type="http://schemas.openxmlformats.org/officeDocument/2006/relationships/image" Target="../media/image162.wmf"/><Relationship Id="rId12" Type="http://schemas.openxmlformats.org/officeDocument/2006/relationships/slideLayout" Target="../slideLayouts/slideLayout161.xml"/><Relationship Id="rId13" Type="http://schemas.openxmlformats.org/officeDocument/2006/relationships/notesSlide" Target="../notesSlides/notesSlide95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image" Target="../media/image163.png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171.png"/><Relationship Id="rId10" Type="http://schemas.openxmlformats.org/officeDocument/2006/relationships/image" Target="../media/image172.png"/><Relationship Id="rId11" Type="http://schemas.openxmlformats.org/officeDocument/2006/relationships/image" Target="../media/image173.wmf"/><Relationship Id="rId12" Type="http://schemas.openxmlformats.org/officeDocument/2006/relationships/slideLayout" Target="../slideLayouts/slideLayout161.xml"/><Relationship Id="rId13" Type="http://schemas.openxmlformats.org/officeDocument/2006/relationships/notesSlide" Target="../notesSlides/notesSlide96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image" Target="../media/image174.png"/><Relationship Id="rId2" Type="http://schemas.openxmlformats.org/officeDocument/2006/relationships/slideLayout" Target="../slideLayouts/slideLayout170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image" Target="../media/image175.png"/><Relationship Id="rId2" Type="http://schemas.openxmlformats.org/officeDocument/2006/relationships/image" Target="../media/image176.png"/><Relationship Id="rId3" Type="http://schemas.openxmlformats.org/officeDocument/2006/relationships/slideLayout" Target="../slideLayouts/slideLayout145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PVXsa9GBX_Q" TargetMode="External"/><Relationship Id="rId2" Type="http://schemas.openxmlformats.org/officeDocument/2006/relationships/hyperlink" Target="https://www.youtube.com/watch?v=PVXsa9GBX_Q" TargetMode="External"/><Relationship Id="rId3" Type="http://schemas.openxmlformats.org/officeDocument/2006/relationships/image" Target="../media/image177.png"/><Relationship Id="rId4" Type="http://schemas.openxmlformats.org/officeDocument/2006/relationships/slideLayout" Target="../slideLayouts/slideLayout18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TextShape 1"/>
          <p:cNvSpPr txBox="1"/>
          <p:nvPr/>
        </p:nvSpPr>
        <p:spPr>
          <a:xfrm>
            <a:off x="1115640" y="154512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SANTE AU TRAVAIL</a:t>
            </a: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FEMMES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0" name="TextShape 2"/>
          <p:cNvSpPr txBox="1"/>
          <p:nvPr/>
        </p:nvSpPr>
        <p:spPr>
          <a:xfrm>
            <a:off x="2915640" y="3573000"/>
            <a:ext cx="5256360" cy="230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71685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 mai 2019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71685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Journée régionale d’action organisée par le Comité Régional d’Orientation des Conditions de Travail de Bretagne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1" name="Picture 2" descr=""/>
          <p:cNvPicPr/>
          <p:nvPr/>
        </p:nvPicPr>
        <p:blipFill>
          <a:blip r:embed="rId1"/>
          <a:stretch/>
        </p:blipFill>
        <p:spPr>
          <a:xfrm>
            <a:off x="1619640" y="116640"/>
            <a:ext cx="3493800" cy="456840"/>
          </a:xfrm>
          <a:prstGeom prst="rect">
            <a:avLst/>
          </a:prstGeom>
          <a:ln>
            <a:noFill/>
          </a:ln>
        </p:spPr>
      </p:pic>
      <p:pic>
        <p:nvPicPr>
          <p:cNvPr id="772" name="Picture 3" descr=""/>
          <p:cNvPicPr/>
          <p:nvPr/>
        </p:nvPicPr>
        <p:blipFill>
          <a:blip r:embed="rId2"/>
          <a:stretch/>
        </p:blipFill>
        <p:spPr>
          <a:xfrm rot="20005800">
            <a:off x="329760" y="3447720"/>
            <a:ext cx="2724120" cy="304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TextShape 1"/>
          <p:cNvSpPr txBox="1"/>
          <p:nvPr/>
        </p:nvSpPr>
        <p:spPr>
          <a:xfrm>
            <a:off x="755640" y="3285000"/>
            <a:ext cx="7772040" cy="29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Contexte</a:t>
            </a:r>
            <a:r>
              <a:rPr b="1" lang="fr-FR" sz="32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enjeux pour les entreprises</a:t>
            </a: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Thomas bonnet,</a:t>
            </a:r>
            <a:r>
              <a:rPr b="1" lang="fr-FR" sz="32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4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Interne de médecine du travail</a:t>
            </a:r>
            <a:r>
              <a:rPr b="1" lang="fr-FR" sz="24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4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CHU de Rennes – DIRECCTE Bretagne</a:t>
            </a: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6" name="Picture 3" descr=""/>
          <p:cNvPicPr/>
          <p:nvPr/>
        </p:nvPicPr>
        <p:blipFill>
          <a:blip r:embed="rId1"/>
          <a:stretch/>
        </p:blipFill>
        <p:spPr>
          <a:xfrm rot="20005800">
            <a:off x="465840" y="417240"/>
            <a:ext cx="2437560" cy="2721600"/>
          </a:xfrm>
          <a:prstGeom prst="rect">
            <a:avLst/>
          </a:prstGeom>
          <a:ln>
            <a:noFill/>
          </a:ln>
        </p:spPr>
      </p:pic>
      <p:pic>
        <p:nvPicPr>
          <p:cNvPr id="797" name="Picture 2" descr=""/>
          <p:cNvPicPr/>
          <p:nvPr/>
        </p:nvPicPr>
        <p:blipFill>
          <a:blip r:embed="rId2"/>
          <a:stretch/>
        </p:blipFill>
        <p:spPr>
          <a:xfrm>
            <a:off x="4356000" y="1321200"/>
            <a:ext cx="3493800" cy="456840"/>
          </a:xfrm>
          <a:prstGeom prst="rect">
            <a:avLst/>
          </a:prstGeom>
          <a:ln>
            <a:noFill/>
          </a:ln>
        </p:spPr>
      </p:pic>
    </p:spTree>
  </p:cSld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4" name="Picture 2" descr=""/>
          <p:cNvPicPr/>
          <p:nvPr/>
        </p:nvPicPr>
        <p:blipFill>
          <a:blip r:embed="rId1"/>
          <a:stretch/>
        </p:blipFill>
        <p:spPr>
          <a:xfrm>
            <a:off x="409680" y="210960"/>
            <a:ext cx="8324640" cy="6433920"/>
          </a:xfrm>
          <a:prstGeom prst="rect">
            <a:avLst/>
          </a:prstGeom>
          <a:ln>
            <a:noFill/>
          </a:ln>
        </p:spPr>
      </p:pic>
    </p:spTree>
  </p:cSld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Picture 2" descr=""/>
          <p:cNvPicPr/>
          <p:nvPr/>
        </p:nvPicPr>
        <p:blipFill>
          <a:blip r:embed="rId1"/>
          <a:stretch/>
        </p:blipFill>
        <p:spPr>
          <a:xfrm>
            <a:off x="0" y="1998720"/>
            <a:ext cx="9142200" cy="2860200"/>
          </a:xfrm>
          <a:prstGeom prst="rect">
            <a:avLst/>
          </a:prstGeom>
          <a:ln>
            <a:noFill/>
          </a:ln>
        </p:spPr>
      </p:pic>
    </p:spTree>
  </p:cSld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" name="Picture 2" descr=""/>
          <p:cNvPicPr/>
          <p:nvPr/>
        </p:nvPicPr>
        <p:blipFill>
          <a:blip r:embed="rId1"/>
          <a:stretch/>
        </p:blipFill>
        <p:spPr>
          <a:xfrm>
            <a:off x="-18000" y="188640"/>
            <a:ext cx="9143640" cy="6208200"/>
          </a:xfrm>
          <a:prstGeom prst="rect">
            <a:avLst/>
          </a:prstGeom>
          <a:ln>
            <a:noFill/>
          </a:ln>
        </p:spPr>
      </p:pic>
    </p:spTree>
  </p:cSld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7" name="Picture 2" descr=""/>
          <p:cNvPicPr/>
          <p:nvPr/>
        </p:nvPicPr>
        <p:blipFill>
          <a:blip r:embed="rId1"/>
          <a:stretch/>
        </p:blipFill>
        <p:spPr>
          <a:xfrm>
            <a:off x="0" y="1095480"/>
            <a:ext cx="9142200" cy="4667040"/>
          </a:xfrm>
          <a:prstGeom prst="rect">
            <a:avLst/>
          </a:prstGeom>
          <a:ln>
            <a:noFill/>
          </a:ln>
        </p:spPr>
      </p:pic>
    </p:spTree>
  </p:cSld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Picture 2" descr=""/>
          <p:cNvPicPr/>
          <p:nvPr/>
        </p:nvPicPr>
        <p:blipFill>
          <a:blip r:embed="rId1"/>
          <a:stretch/>
        </p:blipFill>
        <p:spPr>
          <a:xfrm>
            <a:off x="196920" y="206280"/>
            <a:ext cx="8749800" cy="6443280"/>
          </a:xfrm>
          <a:prstGeom prst="rect">
            <a:avLst/>
          </a:prstGeom>
          <a:ln>
            <a:noFill/>
          </a:ln>
        </p:spPr>
      </p:pic>
    </p:spTree>
  </p:cSld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" name="Picture 2" descr=""/>
          <p:cNvPicPr/>
          <p:nvPr/>
        </p:nvPicPr>
        <p:blipFill>
          <a:blip r:embed="rId1"/>
          <a:stretch/>
        </p:blipFill>
        <p:spPr>
          <a:xfrm>
            <a:off x="0" y="1716120"/>
            <a:ext cx="9142200" cy="3423960"/>
          </a:xfrm>
          <a:prstGeom prst="rect">
            <a:avLst/>
          </a:prstGeom>
          <a:ln>
            <a:noFill/>
          </a:ln>
        </p:spPr>
      </p:pic>
    </p:spTree>
  </p:cSld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" name="Picture 4" descr=""/>
          <p:cNvPicPr/>
          <p:nvPr/>
        </p:nvPicPr>
        <p:blipFill>
          <a:blip r:embed="rId1"/>
          <a:stretch/>
        </p:blipFill>
        <p:spPr>
          <a:xfrm>
            <a:off x="0" y="200160"/>
            <a:ext cx="9143640" cy="6455880"/>
          </a:xfrm>
          <a:prstGeom prst="rect">
            <a:avLst/>
          </a:prstGeom>
          <a:ln>
            <a:noFill/>
          </a:ln>
        </p:spPr>
      </p:pic>
    </p:spTree>
  </p:cSld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TextShape 1"/>
          <p:cNvSpPr txBox="1"/>
          <p:nvPr/>
        </p:nvSpPr>
        <p:spPr>
          <a:xfrm>
            <a:off x="755640" y="1556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ECHANGES</a:t>
            </a: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AVEC LA SALLE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2" name="TextShape 2"/>
          <p:cNvSpPr txBox="1"/>
          <p:nvPr/>
        </p:nvSpPr>
        <p:spPr>
          <a:xfrm>
            <a:off x="2123640" y="3573000"/>
            <a:ext cx="5256360" cy="230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71685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Santé au travail des femmes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71685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Journée régionale d’action organisée par le Comité Régional d’Orientation des Conditions de Travail de Bretagne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3" name="Picture 2" descr=""/>
          <p:cNvPicPr/>
          <p:nvPr/>
        </p:nvPicPr>
        <p:blipFill>
          <a:blip r:embed="rId1"/>
          <a:stretch/>
        </p:blipFill>
        <p:spPr>
          <a:xfrm>
            <a:off x="1619640" y="116640"/>
            <a:ext cx="3493800" cy="456840"/>
          </a:xfrm>
          <a:prstGeom prst="rect">
            <a:avLst/>
          </a:prstGeom>
          <a:ln>
            <a:noFill/>
          </a:ln>
        </p:spPr>
      </p:pic>
    </p:spTree>
  </p:cSld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TextShape 1"/>
          <p:cNvSpPr txBox="1"/>
          <p:nvPr/>
        </p:nvSpPr>
        <p:spPr>
          <a:xfrm>
            <a:off x="755640" y="3789000"/>
            <a:ext cx="7772040" cy="219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Karen messing, </a:t>
            </a:r>
            <a:r>
              <a:rPr b="1" lang="fr-FR" sz="28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grand témoin</a:t>
            </a: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laurence marescaux, </a:t>
            </a:r>
            <a:r>
              <a:rPr b="1" lang="fr-FR" sz="28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médecin inspecteur du travail - direccte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5" name="TextShape 2"/>
          <p:cNvSpPr txBox="1"/>
          <p:nvPr/>
        </p:nvSpPr>
        <p:spPr>
          <a:xfrm>
            <a:off x="683640" y="3141000"/>
            <a:ext cx="7772040" cy="61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 de la journée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6" name="Picture 3" descr=""/>
          <p:cNvPicPr/>
          <p:nvPr/>
        </p:nvPicPr>
        <p:blipFill>
          <a:blip r:embed="rId1"/>
          <a:stretch/>
        </p:blipFill>
        <p:spPr>
          <a:xfrm rot="20005800">
            <a:off x="465840" y="417240"/>
            <a:ext cx="2437560" cy="2721600"/>
          </a:xfrm>
          <a:prstGeom prst="rect">
            <a:avLst/>
          </a:prstGeom>
          <a:ln>
            <a:noFill/>
          </a:ln>
        </p:spPr>
      </p:pic>
      <p:pic>
        <p:nvPicPr>
          <p:cNvPr id="1237" name="Picture 2" descr=""/>
          <p:cNvPicPr/>
          <p:nvPr/>
        </p:nvPicPr>
        <p:blipFill>
          <a:blip r:embed="rId2"/>
          <a:stretch/>
        </p:blipFill>
        <p:spPr>
          <a:xfrm>
            <a:off x="4356000" y="1321200"/>
            <a:ext cx="3493800" cy="45684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TextShape 1"/>
          <p:cNvSpPr txBox="1"/>
          <p:nvPr/>
        </p:nvSpPr>
        <p:spPr>
          <a:xfrm>
            <a:off x="457200" y="44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Sommaire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9" name="TextShape 2"/>
          <p:cNvSpPr txBox="1"/>
          <p:nvPr/>
        </p:nvSpPr>
        <p:spPr>
          <a:xfrm>
            <a:off x="457200" y="1196640"/>
            <a:ext cx="8229240" cy="511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Concept de « division sexuelle du travail »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Données socio-démographiques et expositions différenciées entre femmes et hommes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Conséquences en santé au travail : au niveau national et régional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Enjeux pour les entreprises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Références bibliographiques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TextShape 1"/>
          <p:cNvSpPr txBox="1"/>
          <p:nvPr/>
        </p:nvSpPr>
        <p:spPr>
          <a:xfrm>
            <a:off x="467640" y="188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 </a:t>
            </a:r>
            <a:r>
              <a:rPr b="1" lang="fr-FR" sz="27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Concept de « division sexuelle du travail » (1)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1" name="TextShape 2"/>
          <p:cNvSpPr txBox="1"/>
          <p:nvPr/>
        </p:nvSpPr>
        <p:spPr>
          <a:xfrm>
            <a:off x="457200" y="1196640"/>
            <a:ext cx="8229240" cy="511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femmes ont toujours plus ou moins travaillé, à toutes les époques et sur tous les continents ;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L’investissement du monde du travail par les travailleuses s’est fait de manière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 linéaire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discontinue dans le temps et dans l’espace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L’évolution du travail des femmes a toujours été différente de celle du travail masculin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L’évolution du travail des femmes a accompagné, différemment mais en parallèle, l’évolution du travail des hommes.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TextShape 1"/>
          <p:cNvSpPr txBox="1"/>
          <p:nvPr/>
        </p:nvSpPr>
        <p:spPr>
          <a:xfrm>
            <a:off x="467640" y="188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 </a:t>
            </a:r>
            <a:r>
              <a:rPr b="1" lang="fr-FR" sz="27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Concept de « division sexuelle du travail » (2)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3" name="TextShape 2"/>
          <p:cNvSpPr txBox="1"/>
          <p:nvPr/>
        </p:nvSpPr>
        <p:spPr>
          <a:xfrm>
            <a:off x="457200" y="1196640"/>
            <a:ext cx="8229240" cy="511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51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France, cette évolution du travail des femmes a suivi les évolutions du monde du travail</a:t>
            </a:r>
            <a:r>
              <a:rPr lang="fr-FR" sz="51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fr-FR" sz="5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induites notamment par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modes et outils de travail changeants ;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secteurs d’activité apparaissant et disparaissant ;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crises économico-socio-démographiques (guerres, dénatalité, chômage, plein emploi, crises et phénomènes sociétaux divers…) =&gt; </a:t>
            </a:r>
            <a:r>
              <a:rPr b="1" lang="fr-FR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Politiques d’inclusion ou d’exclusion des femmes du marché du travail en fonction des problématiques considérées et des besoins des acteurs économiques et de l’Etat </a:t>
            </a:r>
            <a:r>
              <a:rPr lang="fr-FR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(Battagliola, 2000).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240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b="1" lang="fr-FR" sz="51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Caractère </a:t>
            </a:r>
            <a:r>
              <a:rPr b="1" lang="fr-FR" sz="51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dynamique</a:t>
            </a:r>
            <a:r>
              <a:rPr b="1" lang="fr-FR" sz="51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l’histoire du travail des femmes qui est </a:t>
            </a:r>
            <a:r>
              <a:rPr b="1" lang="fr-FR" sz="51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remis en question régulièrement</a:t>
            </a:r>
            <a:r>
              <a:rPr b="1" lang="fr-FR" sz="51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contrairement à celui des hommes qui « va de soi ».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TextShape 1"/>
          <p:cNvSpPr txBox="1"/>
          <p:nvPr/>
        </p:nvSpPr>
        <p:spPr>
          <a:xfrm>
            <a:off x="467640" y="188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 Concept de « division sexuelle du travail » (3)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5" name="TextShape 2"/>
          <p:cNvSpPr txBox="1"/>
          <p:nvPr/>
        </p:nvSpPr>
        <p:spPr>
          <a:xfrm>
            <a:off x="457200" y="1196640"/>
            <a:ext cx="8229240" cy="511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</a:t>
            </a:r>
            <a:r>
              <a:rPr b="1" lang="fr-FR" sz="32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Division sexuelle du travail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 : concept sociologique assez complexe, notamment débattu sur le plan de ses déterminants.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Définition historique (point de vue des ethnologues)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Répartition « </a:t>
            </a:r>
            <a:r>
              <a:rPr b="1"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complémentaire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 des tâches entre les hommes et les femmes dans les sociétés qu’ils étudiaient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 (Kergoat, 2001).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TextShape 1"/>
          <p:cNvSpPr txBox="1"/>
          <p:nvPr/>
        </p:nvSpPr>
        <p:spPr>
          <a:xfrm>
            <a:off x="539640" y="332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 Concept de « division sexuelle du travail » (4)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7" name="TextShape 2"/>
          <p:cNvSpPr txBox="1"/>
          <p:nvPr/>
        </p:nvSpPr>
        <p:spPr>
          <a:xfrm>
            <a:off x="457200" y="1196640"/>
            <a:ext cx="8229240" cy="511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Définition plus récente (proposée en sociologie)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division sexuelle du travail est la forme de </a:t>
            </a:r>
            <a:r>
              <a:rPr b="1"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division du travail social découlant des rapports sociaux de sexe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; cette forme est modulée historiquement et socialement. Elle a pour caractéristique </a:t>
            </a:r>
            <a:r>
              <a:rPr b="1"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l’assignation prioritaire des hommes à la sphère productive et des femmes à la sphère reproductive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ainsi que, </a:t>
            </a:r>
            <a:r>
              <a:rPr b="1"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simultanément, la captation par les hommes des fonctions à forte valeur sociale ajoutée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 (Kergoat, 2001).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TextShape 1"/>
          <p:cNvSpPr txBox="1"/>
          <p:nvPr/>
        </p:nvSpPr>
        <p:spPr>
          <a:xfrm>
            <a:off x="467640" y="332640"/>
            <a:ext cx="8229240" cy="119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1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 Concept de « division sexuelle du travail » (5)</a:t>
            </a:r>
            <a:r>
              <a:rPr b="1" lang="fr-FR" sz="44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9" name="TextShape 2"/>
          <p:cNvSpPr txBox="1"/>
          <p:nvPr/>
        </p:nvSpPr>
        <p:spPr>
          <a:xfrm>
            <a:off x="457200" y="1412640"/>
            <a:ext cx="8229240" cy="489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Notion de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division/répartition des tâches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dans le champ du travail,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incluant le travail domestique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entre hommes et femmes ;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Serait expliqué par des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rapports de pouvoirs entre hommes et femmes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sous-tendus par des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constructions sociales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;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Expression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variable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dans le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l’espace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TextShape 1"/>
          <p:cNvSpPr txBox="1"/>
          <p:nvPr/>
        </p:nvSpPr>
        <p:spPr>
          <a:xfrm>
            <a:off x="467640" y="332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 Concept de « division sexuelle du travail » (6)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1" name="TextShape 2"/>
          <p:cNvSpPr txBox="1"/>
          <p:nvPr/>
        </p:nvSpPr>
        <p:spPr>
          <a:xfrm>
            <a:off x="457200" y="1196640"/>
            <a:ext cx="8229240" cy="511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Semble être soumise à une </a:t>
            </a:r>
            <a:r>
              <a:rPr b="1"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pesanteur historique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qui ne rend possible que le déplacement des frontières du féminin et du masculin, </a:t>
            </a:r>
            <a:r>
              <a:rPr b="1"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jamais la suppression de la division sexuelle elle-même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 (Hirata H. et Rogerat Ch., 1988).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Indépendamment des pays, cultures et types d’Etats.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TextShape 1"/>
          <p:cNvSpPr txBox="1"/>
          <p:nvPr/>
        </p:nvSpPr>
        <p:spPr>
          <a:xfrm>
            <a:off x="467640" y="188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 Concept de « division sexuelle du travail » (7)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3" name="TextShape 2"/>
          <p:cNvSpPr txBox="1"/>
          <p:nvPr/>
        </p:nvSpPr>
        <p:spPr>
          <a:xfrm>
            <a:off x="457200" y="1196640"/>
            <a:ext cx="8229240" cy="511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Son caractère </a:t>
            </a:r>
            <a:r>
              <a:rPr b="1"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variable</a:t>
            </a: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mais </a:t>
            </a:r>
            <a:r>
              <a:rPr b="1"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globalement stable dans le temps et l’espace</a:t>
            </a: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semble indiquer : 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rôle des </a:t>
            </a:r>
            <a:r>
              <a:rPr b="1"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différences biologiques</a:t>
            </a: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entre femmes et hommes (notamment vis-à-vis de la fonction reproductive et maternelle) : éviction spontanée/découragement des postes « spectaculairement » pénibles car nécessitant une grande force physique ; éviction des femmes enceintes vis-à-vis du risque chimique ; qualités naturelles supposées (dextérité…)…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rôle « </a:t>
            </a:r>
            <a:r>
              <a:rPr b="1" i="1"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d’habitus sexués</a:t>
            </a: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 (Bourdieu, 1980) plus ou moins intégrés selon les lieux et les époques (= « </a:t>
            </a:r>
            <a:r>
              <a:rPr i="1"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système de dispositions réglées</a:t>
            </a: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 qui serait intégré chez les femmes et les hommes les orientant vers tel ou tel comportement…) ;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rôle de </a:t>
            </a:r>
            <a:r>
              <a:rPr b="1"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constructions sociales</a:t>
            </a: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associées : politiques incitatives au travail (souvent orientées) ou à la maternité (Battagliola, 2000), valeur sociale à telle ou telle attitude professionnelle des femmes, communication sociétale (médias, réseaux sociaux…).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TextShape 1"/>
          <p:cNvSpPr txBox="1"/>
          <p:nvPr/>
        </p:nvSpPr>
        <p:spPr>
          <a:xfrm>
            <a:off x="467640" y="260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 Concept de « division sexuelle du travail »</a:t>
            </a:r>
            <a:r>
              <a:rPr b="1" i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(8)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5" name="TextShape 2"/>
          <p:cNvSpPr txBox="1"/>
          <p:nvPr/>
        </p:nvSpPr>
        <p:spPr>
          <a:xfrm>
            <a:off x="457200" y="1196640"/>
            <a:ext cx="8229240" cy="511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total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rôles mêlés probables de la biologie, de l’anthropologie et de la sociologie pour aboutir à une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division persistante des tâches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selon les sexes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dans le champ du travail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variable selon les lieux et les époques mais à priori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 suppressible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b="1" lang="fr-FR" sz="32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Notre objectif</a:t>
            </a: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comprendre ce phénomène pour le prendre en compte dans le champ de la santé au travail.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TextShape 1"/>
          <p:cNvSpPr txBox="1"/>
          <p:nvPr/>
        </p:nvSpPr>
        <p:spPr>
          <a:xfrm>
            <a:off x="0" y="7560"/>
            <a:ext cx="8229240" cy="6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PROGRAMME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4" name="Picture 2" descr=""/>
          <p:cNvPicPr/>
          <p:nvPr/>
        </p:nvPicPr>
        <p:blipFill>
          <a:blip r:embed="rId1"/>
          <a:stretch/>
        </p:blipFill>
        <p:spPr>
          <a:xfrm>
            <a:off x="323640" y="1052640"/>
            <a:ext cx="7412040" cy="4680000"/>
          </a:xfrm>
          <a:prstGeom prst="rect">
            <a:avLst/>
          </a:prstGeom>
          <a:ln>
            <a:noFill/>
          </a:ln>
        </p:spPr>
      </p:pic>
      <p:pic>
        <p:nvPicPr>
          <p:cNvPr id="775" name="Picture 3" descr=""/>
          <p:cNvPicPr/>
          <p:nvPr/>
        </p:nvPicPr>
        <p:blipFill>
          <a:blip r:embed="rId2"/>
          <a:stretch/>
        </p:blipFill>
        <p:spPr>
          <a:xfrm>
            <a:off x="4284000" y="836640"/>
            <a:ext cx="7824960" cy="560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extShape 1"/>
          <p:cNvSpPr txBox="1"/>
          <p:nvPr/>
        </p:nvSpPr>
        <p:spPr>
          <a:xfrm>
            <a:off x="457200" y="0"/>
            <a:ext cx="8229240" cy="148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2"/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Données socio-démographiques et expositions différenciées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entre femmes et hommes (1)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7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/>
            </a:pPr>
            <a:r>
              <a:rPr b="1" lang="fr-FR" sz="33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Données sociales et démographiques des femmes au travail</a:t>
            </a:r>
            <a:r>
              <a:rPr lang="fr-FR" sz="3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Cf. présentation du Dr DUBRE pour l’évolution des indicateurs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Actuellement, en France, près de la </a:t>
            </a: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moitié des actifs occupés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sont des femmes : </a:t>
            </a: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48,3 %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en 2015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(Insee, 2017) contre 41,7 % en 1983 (DARES, 2013) ;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autant </a:t>
            </a: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30,6 % des femmes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travaillent à </a:t>
            </a: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temps partiel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contre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7,7 % des hommes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2016,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la moitié de ces femmes travaillant moins de 30h/semaine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(Insee, 2018).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TextShape 1"/>
          <p:cNvSpPr txBox="1"/>
          <p:nvPr/>
        </p:nvSpPr>
        <p:spPr>
          <a:xfrm>
            <a:off x="467640" y="188640"/>
            <a:ext cx="8229240" cy="12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L’emploi selon le sexe 1960-2015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(En millions. Sources : Insee, Eurostat)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9" name="Picture 2" descr=""/>
          <p:cNvPicPr/>
          <p:nvPr/>
        </p:nvPicPr>
        <p:blipFill>
          <a:blip r:embed="rId1"/>
          <a:stretch/>
        </p:blipFill>
        <p:spPr>
          <a:xfrm>
            <a:off x="861480" y="1556640"/>
            <a:ext cx="7420320" cy="456912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TextShape 1"/>
          <p:cNvSpPr txBox="1"/>
          <p:nvPr/>
        </p:nvSpPr>
        <p:spPr>
          <a:xfrm>
            <a:off x="457200" y="0"/>
            <a:ext cx="8229240" cy="148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2"/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Données socio-démographiques et expositions différenciées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entre femmes et hommes (2)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1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Conséquence logique : les femmes sont dans des situations économico-professionnelles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plus précaires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sont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plus de deux fois plus que les hommes en situation de sous-emploi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(Insee, 2017).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Augmentation de l’emploi féminin liée à l’augmentation des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activités de service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(tertiarisation du marché du travail).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TextShape 1"/>
          <p:cNvSpPr txBox="1"/>
          <p:nvPr/>
        </p:nvSpPr>
        <p:spPr>
          <a:xfrm>
            <a:off x="457200" y="44640"/>
            <a:ext cx="8229240" cy="151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 grandes tendances de l’emploi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femmes 1960-2000</a:t>
            </a:r>
            <a:r>
              <a:rPr b="1" lang="fr-FR" sz="3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(Sources : Insee, Dares)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3" name="Picture 2" descr=""/>
          <p:cNvPicPr/>
          <p:nvPr/>
        </p:nvPicPr>
        <p:blipFill>
          <a:blip r:embed="rId1"/>
          <a:stretch/>
        </p:blipFill>
        <p:spPr>
          <a:xfrm>
            <a:off x="865080" y="1628640"/>
            <a:ext cx="7413480" cy="449712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TextShape 1"/>
          <p:cNvSpPr txBox="1"/>
          <p:nvPr/>
        </p:nvSpPr>
        <p:spPr>
          <a:xfrm>
            <a:off x="457200" y="0"/>
            <a:ext cx="8229240" cy="148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2"/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Données socio-démographiques et expositions différenciées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entre femmes et hommes (3)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5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 50 % des travailleuses sont concentrées dans 12 des 86 familles professionnelles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dont de nombreux métiers de service incarnant les « vertus dites féminines » =&gt;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Administration, santé, social, services à la personne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(Observatoire des inégalités, 2014 ; DARES, 2013). 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répartition des hommes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est plus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dispersée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avec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31 %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travailleurs concentrés dans les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10 familles professionnelles les plus masculines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(DARES, 2013).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13 % des emplois sont mixtes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(ANACT, 2019) =&gt; </a:t>
            </a:r>
            <a:r>
              <a:rPr lang="fr-FR" sz="3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Caractère plus limité des possibilités de carrières féminines ;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sein d’un même métier mixte, il persiste une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répartition sexuée des tâches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(ANACT, 2019) =&gt; Division sexuelle du travail.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TextShape 1"/>
          <p:cNvSpPr txBox="1"/>
          <p:nvPr/>
        </p:nvSpPr>
        <p:spPr>
          <a:xfrm>
            <a:off x="457200" y="0"/>
            <a:ext cx="8229240" cy="148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2"/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Données socio-démographiques et expositions différenciées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entre femmes et hommes (4)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7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 le plan des catégories socio-professionnelles, elles représentent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77 % des employés ;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51 % des professions intermédiaires (dans les secteurs de la santé, du travail social ou de l’éducation) ;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16 % des chefs d’entreprise ;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40 % des cadres supérieurs (Observatoire des inégalités, 2014).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TextShape 1"/>
          <p:cNvSpPr txBox="1"/>
          <p:nvPr/>
        </p:nvSpPr>
        <p:spPr>
          <a:xfrm>
            <a:off x="457200" y="0"/>
            <a:ext cx="8229240" cy="148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2"/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Données socio-démographiques et expositions différenciées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entre femmes et hommes (5)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9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Cependant, en termes de temps de travail, </a:t>
            </a: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lorsqu’on inclut le travail non rémunéré (domestique par exemple), les femmes travaillent plus d’heures que les hommes</a:t>
            </a:r>
            <a:r>
              <a:rPr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Plus d’heures de travail</a:t>
            </a:r>
            <a:r>
              <a:rPr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au sens large, mais </a:t>
            </a: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écarts de revenus à l’arrivée </a:t>
            </a:r>
            <a:r>
              <a:rPr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=&gt; </a:t>
            </a: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Plus de temps partiel, d’emplois précaires mal rémunérés et sous-rémunération liée au sexe, aggravés par d’autres facteurs comme la monoparentalité, très largement féminine à plus de 80 %, ou les moindres possibilités de carrières...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Espace réservé du contenu 5" descr=""/>
          <p:cNvPicPr/>
          <p:nvPr/>
        </p:nvPicPr>
        <p:blipFill>
          <a:blip r:embed="rId1"/>
          <a:stretch/>
        </p:blipFill>
        <p:spPr>
          <a:xfrm>
            <a:off x="1043640" y="548640"/>
            <a:ext cx="7416360" cy="557712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TextShape 1"/>
          <p:cNvSpPr txBox="1"/>
          <p:nvPr/>
        </p:nvSpPr>
        <p:spPr>
          <a:xfrm>
            <a:off x="457200" y="0"/>
            <a:ext cx="8229240" cy="148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2"/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Données socio-démographiques et expositions différenciées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entre femmes et hommes (6)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2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Expositions professionnelles différentes entre hommes et femmes</a:t>
            </a:r>
            <a:r>
              <a:rPr b="1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i="1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enquête nationale SUMER 2010 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Contraintes organisationnelles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plus de </a:t>
            </a:r>
            <a:r>
              <a:rPr b="1"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travail dans l’urgence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</a:t>
            </a:r>
            <a:r>
              <a:rPr b="1"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d’interruptions de tâches/travail morcelé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pour les femmes (plus de semaines &gt; 40h pour les hommes mais travail rémunéré…).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Contraintes physiques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plus de </a:t>
            </a:r>
            <a:r>
              <a:rPr b="1"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travail sur écran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de </a:t>
            </a:r>
            <a:r>
              <a:rPr b="1"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gestes répétitifs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; </a:t>
            </a:r>
            <a:r>
              <a:rPr b="1"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30 % des femmes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sont exposées à </a:t>
            </a:r>
            <a:r>
              <a:rPr b="1"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moins une contrainte physique intense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(plus de bruit et un peu plus de contraintes physiques intenses pour les hommes, notamment en termes de port de charges lourdes).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TextShape 1"/>
          <p:cNvSpPr txBox="1"/>
          <p:nvPr/>
        </p:nvSpPr>
        <p:spPr>
          <a:xfrm>
            <a:off x="457200" y="0"/>
            <a:ext cx="8229240" cy="148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2"/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Données socio-démographiques et expositions différenciées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entre femmes et hommes (7)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4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Expositions professionnelles différentes entre hommes et femmes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i="1" lang="fr-F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i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enquête nationale SUMER 2010 </a:t>
            </a:r>
            <a:r>
              <a:rPr i="1" lang="fr-F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Risque chimique :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concerne plus les hommes, notamment les cancérogènes professionnels (&gt; 90 % des cancers professionnels sont masculins).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Risque biologique :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concerne plus les femmes qui sont notamment plus présentes dans le milieu du soin.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TextShape 1"/>
          <p:cNvSpPr txBox="1"/>
          <p:nvPr/>
        </p:nvSpPr>
        <p:spPr>
          <a:xfrm>
            <a:off x="755640" y="3789000"/>
            <a:ext cx="7772040" cy="219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Gwenaëlle hamon-carré,</a:t>
            </a: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directrice aract bretagne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7" name="TextShape 2"/>
          <p:cNvSpPr txBox="1"/>
          <p:nvPr/>
        </p:nvSpPr>
        <p:spPr>
          <a:xfrm>
            <a:off x="683640" y="3141000"/>
            <a:ext cx="7772040" cy="61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Journée animée par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8" name="Picture 3" descr=""/>
          <p:cNvPicPr/>
          <p:nvPr/>
        </p:nvPicPr>
        <p:blipFill>
          <a:blip r:embed="rId1"/>
          <a:stretch/>
        </p:blipFill>
        <p:spPr>
          <a:xfrm rot="20005800">
            <a:off x="465840" y="417240"/>
            <a:ext cx="2437560" cy="2721600"/>
          </a:xfrm>
          <a:prstGeom prst="rect">
            <a:avLst/>
          </a:prstGeom>
          <a:ln>
            <a:noFill/>
          </a:ln>
        </p:spPr>
      </p:pic>
      <p:pic>
        <p:nvPicPr>
          <p:cNvPr id="779" name="Picture 2" descr=""/>
          <p:cNvPicPr/>
          <p:nvPr/>
        </p:nvPicPr>
        <p:blipFill>
          <a:blip r:embed="rId2"/>
          <a:stretch/>
        </p:blipFill>
        <p:spPr>
          <a:xfrm>
            <a:off x="4356000" y="1321200"/>
            <a:ext cx="3493800" cy="45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Shape 1"/>
          <p:cNvSpPr txBox="1"/>
          <p:nvPr/>
        </p:nvSpPr>
        <p:spPr>
          <a:xfrm>
            <a:off x="457200" y="0"/>
            <a:ext cx="8229240" cy="148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2"/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Données socio-démographiques et expositions différenciées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entre femmes et hommes (8)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6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Expositions professionnelles différentes entre hommes et femmes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i="1" lang="fr-F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i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enquête nationale SUMER 2010 </a:t>
            </a:r>
            <a:r>
              <a:rPr i="1" lang="fr-F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i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Job Strain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 « tension au travail » = demande professionnelle importante associée à une faible marge de manœuvre =&gt;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Concerne plus les femmes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TextShape 1"/>
          <p:cNvSpPr txBox="1"/>
          <p:nvPr/>
        </p:nvSpPr>
        <p:spPr>
          <a:xfrm>
            <a:off x="457200" y="0"/>
            <a:ext cx="8229240" cy="148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2"/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Données socio-démographiques et expositions différenciées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entre femmes et hommes (9)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8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Expositions professionnelles différentes entre hommes et femmes : Violences sexistes et sexuelles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i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Rapport du Conseil supérieur de l’égalité professionnelle entre les femmes et les hommes n°2015-01 publié le 6 mars 2015 </a:t>
            </a:r>
            <a:r>
              <a:rPr i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32 %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 femmes (40 % chez les cadres et professions intellectuelles supérieures) décrivent avoir subi un </a:t>
            </a: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harcèlement ou une agression sexuelle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au sens juridique ;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80 % 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femmes considèrent être confrontées à des </a:t>
            </a: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attitudes ou décisions sexistes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extShape 1"/>
          <p:cNvSpPr txBox="1"/>
          <p:nvPr/>
        </p:nvSpPr>
        <p:spPr>
          <a:xfrm>
            <a:off x="457200" y="0"/>
            <a:ext cx="8229240" cy="148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2"/>
            </a:pP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Données socio-démographiques et expositions différenciées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entre femmes et hommes (10)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0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manque d’évolutivité des carrières et la stagnation sur certains métiers/certaines branches d’activité spécifiques, phénomène bien plus marqué chez les femmes, favorise un </a:t>
            </a:r>
            <a:r>
              <a:rPr b="1" lang="fr-FR" sz="29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cumul des expositions professionnelles</a:t>
            </a:r>
            <a:r>
              <a:rPr lang="fr-FR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(physiques comme les répétitions de gestes ou les contraintes posturales ; organisationnelles comme les horaires décalées ou le travail morcelé…).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TextShape 1"/>
          <p:cNvSpPr txBox="1"/>
          <p:nvPr/>
        </p:nvSpPr>
        <p:spPr>
          <a:xfrm>
            <a:off x="457200" y="44640"/>
            <a:ext cx="8229240" cy="143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3"/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Conséquences en santé au travail : au niveau national et régional (1)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2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L’ensemble de ces éléments (division sexuelle du travail ; données socio-démographiques et expositions professionnelles différenciées selon le sexe, avec cumul accru des expositions) a des conséquences sur le plan de la santé au travail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la fois sur </a:t>
            </a: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l’état de santé des travailleuses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elles-mêmes (cf. diapo suivantes) ;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Mais aussi sur le </a:t>
            </a: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regard qu’ont les entreprises et les préventeurs sur les postes de travail et leurs risques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(sous-estimation, évaluation faussement rassurante…) =&gt; Invisibilité voire négation/fatalisme de certains risques sans cette prise en compte du sexe des travailleurs.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TextShape 1"/>
          <p:cNvSpPr txBox="1"/>
          <p:nvPr/>
        </p:nvSpPr>
        <p:spPr>
          <a:xfrm>
            <a:off x="457200" y="44640"/>
            <a:ext cx="8229240" cy="143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3"/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Conséquences en santé au travail : au niveau national et régional (2)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4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niveau national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sinistralité AT-MP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est en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hausse depuis plusieurs années dans les secteurs féminisés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activités de services, commerce, industrie de l’alimentation ; mais en baisse dans d’autres secteurs « plus masculins » (métallurgie, BTP…) (CNAMTS-DRP-MSTAT, 2017) =&gt; Traduit une amélioration semblant sélective des process et organisations de travail.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TextShape 1"/>
          <p:cNvSpPr txBox="1"/>
          <p:nvPr/>
        </p:nvSpPr>
        <p:spPr>
          <a:xfrm>
            <a:off x="457200" y="44640"/>
            <a:ext cx="8229240" cy="143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3"/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Conséquences en santé au travail : au niveau national et régional (3)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6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/>
            </a:pPr>
            <a:r>
              <a:rPr b="1" lang="fr-FR" sz="3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niveau national (suite)</a:t>
            </a:r>
            <a:r>
              <a:rPr b="1"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</a:t>
            </a:r>
            <a:r>
              <a:rPr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2001 à 2016, en France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les accidents du travail ont baissé de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-15,1 % au total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mais avec : -29 % pour les hommes mais </a:t>
            </a: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+30,5 % pour les femmes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(ANACT, 2018).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MP</a:t>
            </a:r>
            <a:r>
              <a:rPr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2001 à 2016, en France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les maladies professionnelles ont augmenté de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+101,3 % au total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mais avec : +71,5 % pour les hommes et </a:t>
            </a: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+145,2 % pour les femmes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(ANACT, 2018).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Accidents de trajet</a:t>
            </a:r>
            <a:r>
              <a:rPr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2001 à 2016, en France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+1,5 % au total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dont : -13,3 % pour les hommes et </a:t>
            </a: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+18,6 % pour les femmes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(ANACT, 2018).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sein d’une même branche d’activité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=&gt; Des différences très significatives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plus souvent en défaveur des femmes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(ANACT, 2018) =&gt; Division sexuelle du travail.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" name="Picture 2" descr=""/>
          <p:cNvPicPr/>
          <p:nvPr/>
        </p:nvPicPr>
        <p:blipFill>
          <a:blip r:embed="rId1"/>
          <a:srcRect l="25118" t="33620" r="27860" b="25214"/>
          <a:stretch/>
        </p:blipFill>
        <p:spPr>
          <a:xfrm>
            <a:off x="0" y="620640"/>
            <a:ext cx="9122760" cy="5027400"/>
          </a:xfrm>
          <a:prstGeom prst="rect">
            <a:avLst/>
          </a:prstGeom>
          <a:ln>
            <a:noFill/>
          </a:ln>
        </p:spPr>
      </p:pic>
      <p:pic>
        <p:nvPicPr>
          <p:cNvPr id="848" name="Picture 3" descr=""/>
          <p:cNvPicPr/>
          <p:nvPr/>
        </p:nvPicPr>
        <p:blipFill>
          <a:blip r:embed="rId2"/>
          <a:stretch/>
        </p:blipFill>
        <p:spPr>
          <a:xfrm>
            <a:off x="1403640" y="5757480"/>
            <a:ext cx="6930720" cy="57924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Picture 2" descr=""/>
          <p:cNvPicPr/>
          <p:nvPr/>
        </p:nvPicPr>
        <p:blipFill>
          <a:blip r:embed="rId1"/>
          <a:srcRect l="15730" t="22394" r="17858" b="10404"/>
          <a:stretch/>
        </p:blipFill>
        <p:spPr>
          <a:xfrm>
            <a:off x="-108360" y="476640"/>
            <a:ext cx="9527760" cy="542304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Espace réservé du contenu 5" descr=""/>
          <p:cNvPicPr/>
          <p:nvPr/>
        </p:nvPicPr>
        <p:blipFill>
          <a:blip r:embed="rId1"/>
          <a:stretch/>
        </p:blipFill>
        <p:spPr>
          <a:xfrm>
            <a:off x="1043640" y="541440"/>
            <a:ext cx="7128360" cy="4910760"/>
          </a:xfrm>
          <a:prstGeom prst="rect">
            <a:avLst/>
          </a:prstGeom>
          <a:ln>
            <a:noFill/>
          </a:ln>
        </p:spPr>
      </p:pic>
      <p:sp>
        <p:nvSpPr>
          <p:cNvPr id="851" name="TextShape 1"/>
          <p:cNvSpPr txBox="1"/>
          <p:nvPr/>
        </p:nvSpPr>
        <p:spPr>
          <a:xfrm>
            <a:off x="1187640" y="5661360"/>
            <a:ext cx="6912360" cy="57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Graphique et calculs ANACT d’après les données statistiques de la CNAM (2018)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extShape 1"/>
          <p:cNvSpPr txBox="1"/>
          <p:nvPr/>
        </p:nvSpPr>
        <p:spPr>
          <a:xfrm>
            <a:off x="539640" y="1052640"/>
            <a:ext cx="8229240" cy="85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Composition du groupe de travail de l’action du Plan Régional Santé Travail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1" name="TextShape 2"/>
          <p:cNvSpPr txBox="1"/>
          <p:nvPr/>
        </p:nvSpPr>
        <p:spPr>
          <a:xfrm>
            <a:off x="457200" y="2565000"/>
            <a:ext cx="8229240" cy="309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aa2b1e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Ahez LE MEUR co-pilote</a:t>
            </a: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directrice régionale déléguée aux droits des femmes et à l’égalité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aa2b1e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Laurence MARESCAUX co-pilote</a:t>
            </a: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i="1"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médecin insp.travail DIRECCTE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Jean Yves DUBRE, </a:t>
            </a:r>
            <a:r>
              <a:rPr i="1"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PQ CROCT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Thomas BONNET, </a:t>
            </a:r>
            <a:r>
              <a:rPr i="1"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interne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Hélène PLASSOUX</a:t>
            </a:r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i="1"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ARACT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Brigitte HANEY TEILLAUD</a:t>
            </a:r>
            <a:r>
              <a:rPr i="1"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AMIEM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Thomas RICHE, </a:t>
            </a:r>
            <a:r>
              <a:rPr i="1"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Co-Réso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Frédérique MARIA</a:t>
            </a: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Séverine ROBERT, </a:t>
            </a:r>
            <a:r>
              <a:rPr i="1"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CPME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Karine FOUCHER, </a:t>
            </a:r>
            <a:r>
              <a:rPr i="1"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CFDT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Sylvie KAKIL, </a:t>
            </a:r>
            <a:r>
              <a:rPr i="1"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CFTC</a:t>
            </a: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Maryse THAERON, </a:t>
            </a:r>
            <a:r>
              <a:rPr i="1"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CGT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Philippe CLAPPIER, </a:t>
            </a:r>
            <a:r>
              <a:rPr i="1"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Catherine HINRY, </a:t>
            </a:r>
            <a:r>
              <a:rPr i="1"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MSA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Françoise SOITEUR, </a:t>
            </a:r>
            <a:r>
              <a:rPr i="1" lang="fr-F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DIRECCTE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Espace réservé du contenu 5" descr=""/>
          <p:cNvPicPr/>
          <p:nvPr/>
        </p:nvPicPr>
        <p:blipFill>
          <a:blip r:embed="rId1"/>
          <a:stretch/>
        </p:blipFill>
        <p:spPr>
          <a:xfrm>
            <a:off x="1043640" y="858240"/>
            <a:ext cx="7128360" cy="4483440"/>
          </a:xfrm>
          <a:prstGeom prst="rect">
            <a:avLst/>
          </a:prstGeom>
          <a:ln>
            <a:noFill/>
          </a:ln>
        </p:spPr>
      </p:pic>
      <p:sp>
        <p:nvSpPr>
          <p:cNvPr id="853" name="TextShape 1"/>
          <p:cNvSpPr txBox="1"/>
          <p:nvPr/>
        </p:nvSpPr>
        <p:spPr>
          <a:xfrm>
            <a:off x="1187640" y="5661360"/>
            <a:ext cx="6912360" cy="57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Graphique et calculs ANACT d’après les données statistiques de la CNAM (2018)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Espace réservé du contenu 5" descr=""/>
          <p:cNvPicPr/>
          <p:nvPr/>
        </p:nvPicPr>
        <p:blipFill>
          <a:blip r:embed="rId1"/>
          <a:stretch/>
        </p:blipFill>
        <p:spPr>
          <a:xfrm>
            <a:off x="1043640" y="930960"/>
            <a:ext cx="7128360" cy="4132080"/>
          </a:xfrm>
          <a:prstGeom prst="rect">
            <a:avLst/>
          </a:prstGeom>
          <a:ln>
            <a:noFill/>
          </a:ln>
        </p:spPr>
      </p:pic>
      <p:sp>
        <p:nvSpPr>
          <p:cNvPr id="855" name="TextShape 1"/>
          <p:cNvSpPr txBox="1"/>
          <p:nvPr/>
        </p:nvSpPr>
        <p:spPr>
          <a:xfrm>
            <a:off x="1187640" y="5661360"/>
            <a:ext cx="6912360" cy="57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Graphique et calculs ANACT d’après les données statistiques de la CNAM (2018)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TextShape 1"/>
          <p:cNvSpPr txBox="1"/>
          <p:nvPr/>
        </p:nvSpPr>
        <p:spPr>
          <a:xfrm>
            <a:off x="457200" y="44640"/>
            <a:ext cx="8229240" cy="143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3"/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Conséquences en santé au travail : au niveau national et régional (4)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7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 startAt="2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niveau régional Bretagne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Relative cohérence avec les données nationales ;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Concernant les accidents du travail (régime général)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Moins d’accidents du travail chez les femmes et les hommes en Bretagne,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mais diminution moins importante de leur fréquence chez les femmes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entre 2014 et 2016, que chez les hommes (CARSAT et ORS Bretagne, 2019)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Quelques différences avec les hommes concernant les AT, notamment : fréquence plus élevée des AT liés à des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mouvements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des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soulèvements de charges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des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blessures psychiques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(CARSAT et ORS Bretagne, 2019).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457200" y="44640"/>
            <a:ext cx="8229240" cy="143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3"/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Conséquences en santé au travail : au niveau national et régional (5)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9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 startAt="2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niveau régional Bretagne (suite)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Concernant les maladies professionnelles (régime général)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peu plus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d’une sur deux concerne des femmes (51 %)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;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plus en lien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avec des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gestes répétitifs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du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travail à la chaîne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que chez les hommes (ORS Bretagne, 2019).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75 % de ces MP féminines concernent les 40-59 ans</a:t>
            </a:r>
            <a:r>
              <a:rPr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l’écart entre hommes et femmes se creuse </a:t>
            </a: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défaveur des femmes à partir de 40 ans</a:t>
            </a:r>
            <a:r>
              <a:rPr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=&gt; Effet probable des </a:t>
            </a: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cumuls d’expositions professionnels</a:t>
            </a:r>
            <a:r>
              <a:rPr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à faible niveau de prévention, avec un </a:t>
            </a: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effet plus marqué chez les femmes </a:t>
            </a:r>
            <a:r>
              <a:rPr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fr-FR" sz="32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invisibilité des expositions</a:t>
            </a:r>
            <a:r>
              <a:rPr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TextShape 1"/>
          <p:cNvSpPr txBox="1"/>
          <p:nvPr/>
        </p:nvSpPr>
        <p:spPr>
          <a:xfrm>
            <a:off x="457200" y="44640"/>
            <a:ext cx="8229240" cy="143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3"/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Conséquences en santé au travail : au niveau national et régional (6)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1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 startAt="2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niveau régional Bretagne (suite)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Quelques spécificités concernant le régime agricole, mais la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dynamique globale est la même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TextShape 1"/>
          <p:cNvSpPr txBox="1"/>
          <p:nvPr/>
        </p:nvSpPr>
        <p:spPr>
          <a:xfrm>
            <a:off x="457200" y="44640"/>
            <a:ext cx="8229240" cy="143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3"/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Conséquences en santé au travail : au niveau national et régional (7)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3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 startAt="2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niveau régional Bretagne (suite)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Concernant les maladies à caractère professionnel (= MCP)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Enquêtes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régionales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Problématiques de santé, physiques ou mentales,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reconnues comme étant en lien avec le travail par des médecins du travail et signalées par eux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(différent des maladies professionnelles reconnues par l’Assurance maladie ; non indemnisées).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TextShape 1"/>
          <p:cNvSpPr txBox="1"/>
          <p:nvPr/>
        </p:nvSpPr>
        <p:spPr>
          <a:xfrm>
            <a:off x="457200" y="44640"/>
            <a:ext cx="8229240" cy="143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3"/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Conséquences en santé au travail : au niveau national et régional (8)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5" name="TextShape 2"/>
          <p:cNvSpPr txBox="1"/>
          <p:nvPr/>
        </p:nvSpPr>
        <p:spPr>
          <a:xfrm>
            <a:off x="457200" y="1556640"/>
            <a:ext cx="8229240" cy="47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 startAt="2"/>
            </a:pPr>
            <a:r>
              <a:rPr b="1" lang="fr-FR" sz="3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niveau régional Bretagne (suite)</a:t>
            </a:r>
            <a:r>
              <a:rPr b="1"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Maladies à caractère professionnel (= MCP) 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Plus de signalements chez les femmes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</a:t>
            </a:r>
            <a:r>
              <a:rPr b="1"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10 % des salariées femmes vues en consultation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sur la période de l’enquête en 2016, </a:t>
            </a:r>
            <a:r>
              <a:rPr b="1"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contre 6 % chez les hommes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(ORS Bretagne, 2017)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2016 : même niveau de signalement des pathologies physiques de l’appareil musculo-squelettique entre les hommes et les femmes, mais </a:t>
            </a:r>
            <a:r>
              <a:rPr b="1"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plus de deux fois plus de signalements de souffrance psychique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chez les femmes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=&gt; </a:t>
            </a:r>
            <a:r>
              <a:rPr b="1" lang="fr-FR" sz="3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Contraintes organisationnelles et relationnelles différentes</a:t>
            </a:r>
            <a:r>
              <a:rPr lang="fr-FR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•"/>
            </a:pPr>
            <a:r>
              <a:rPr i="1" lang="fr-FR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i="1" lang="fr-FR" sz="29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MCP dans les </a:t>
            </a:r>
            <a:r>
              <a:rPr b="1" i="1" lang="fr-FR" sz="29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autres régions</a:t>
            </a:r>
            <a:r>
              <a:rPr i="1" lang="fr-FR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globalement </a:t>
            </a:r>
            <a:r>
              <a:rPr b="1" i="1" lang="fr-FR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similaires</a:t>
            </a:r>
            <a:r>
              <a:rPr i="1" lang="fr-FR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b="1" i="1" lang="fr-FR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i="1" lang="fr-FR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avec entre</a:t>
            </a:r>
            <a:r>
              <a:rPr b="1" i="1" lang="fr-FR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deux et trois fois plus de souffrance psychique chez les femmes</a:t>
            </a:r>
            <a:r>
              <a:rPr i="1" lang="fr-FR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; fréquemment un peu plus de TMS également chez les femmes (+ 30 % environ))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TextShape 1"/>
          <p:cNvSpPr txBox="1"/>
          <p:nvPr/>
        </p:nvSpPr>
        <p:spPr>
          <a:xfrm>
            <a:off x="395640" y="116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4"/>
            </a:pPr>
            <a:r>
              <a:rPr b="1" lang="fr-FR" sz="3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Enjeux pour les entreprises (1)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7" name="TextShape 2"/>
          <p:cNvSpPr txBox="1"/>
          <p:nvPr/>
        </p:nvSpPr>
        <p:spPr>
          <a:xfrm>
            <a:off x="457200" y="1124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</a:t>
            </a:r>
            <a:r>
              <a:rPr b="1" lang="fr-FR" sz="32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enjeu juridique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Obligation de l’employeur d’évaluation sexuée du risque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Article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L. 4121-3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du Code du travail, relatif aux obligations de l’employeur en matière d’évaluation et de prévention des risques professionnels et modifié en août 2014 : « […] </a:t>
            </a:r>
            <a:r>
              <a:rPr b="1"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Cette évaluation des risques tient compte de l'impact différencié de l'exposition au risque en fonction du sexe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[…] ».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TextShape 1"/>
          <p:cNvSpPr txBox="1"/>
          <p:nvPr/>
        </p:nvSpPr>
        <p:spPr>
          <a:xfrm>
            <a:off x="467640" y="116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4"/>
            </a:pPr>
            <a:r>
              <a:rPr b="1" lang="fr-FR" sz="3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Enjeux pour les entreprises (2)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9" name="TextShape 2"/>
          <p:cNvSpPr txBox="1"/>
          <p:nvPr/>
        </p:nvSpPr>
        <p:spPr>
          <a:xfrm>
            <a:off x="457200" y="1124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</a:t>
            </a:r>
            <a:r>
              <a:rPr b="1" lang="fr-FR" sz="32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enjeu juridique</a:t>
            </a: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(suite)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Concernant les faits de harcèlement sexuel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Article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L. 1153-5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du Code du travail : 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L'employeur prend </a:t>
            </a:r>
            <a:r>
              <a:rPr b="1"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toutes dispositions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nécessaires en vue de </a:t>
            </a:r>
            <a:r>
              <a:rPr b="1"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prévenir les faits de harcèlement sexuel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d'y mettre un terme et de les sanctionner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[…] » (septembre 2018).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Article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L. 1153-5-1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du Code du travail : 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toute entreprise employant au moins deux cent cinquante salariés est désigné un </a:t>
            </a:r>
            <a:r>
              <a:rPr b="1"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référent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chargé d'orienter, d'informer et d'accompagner les salariés </a:t>
            </a:r>
            <a:r>
              <a:rPr b="1" i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matière de lutte contre le harcèlement sexuel et les agissements sexistes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 (septembre 2018).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Lien avec l’article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222-33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du Code pénal relatif aux faits de harcèlement sexuel =&gt; « […] 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fait, </a:t>
            </a:r>
            <a:r>
              <a:rPr b="1"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même non répété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[…] » =&gt; Vigilance +++ des entreprises.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TextShape 1"/>
          <p:cNvSpPr txBox="1"/>
          <p:nvPr/>
        </p:nvSpPr>
        <p:spPr>
          <a:xfrm>
            <a:off x="467640" y="116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4"/>
            </a:pPr>
            <a:r>
              <a:rPr b="1" lang="fr-FR" sz="3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Enjeux pour les entreprises (3)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1" name="TextShape 2"/>
          <p:cNvSpPr txBox="1"/>
          <p:nvPr/>
        </p:nvSpPr>
        <p:spPr>
          <a:xfrm>
            <a:off x="457200" y="1124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 startAt="2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enjeu </a:t>
            </a:r>
            <a:r>
              <a:rPr b="1" lang="fr-FR" sz="3200" spc="-1" strike="noStrike" u="sng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économico-social et sociétal</a:t>
            </a:r>
            <a:r>
              <a:rPr b="1" lang="fr-FR" sz="32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femmes représentent aujourd’hui la moitié des effectifs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travailleurs en France (données Insee)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 des femmes dans la population active augmente encore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besoin de main d’œuvre fait se tourner davantage  vers les femmes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nombreux secteurs se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féminisent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(données Insee)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 du secteur tertiaire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(secteur très féminin depuis ses débuts)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augmente encore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avec le recul des secteurs agricoles et industriels (données Insee) =&gt;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France en 2018, 75,8 % des travailleurs sont dans le secteur tertiaire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TextShape 1"/>
          <p:cNvSpPr txBox="1"/>
          <p:nvPr/>
        </p:nvSpPr>
        <p:spPr>
          <a:xfrm>
            <a:off x="755640" y="3789000"/>
            <a:ext cx="7772040" cy="219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Philippe MAZENC,</a:t>
            </a: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Secrétaire général pour les affaires régionales</a:t>
            </a:r>
            <a:r>
              <a:rPr b="1" lang="fr-FR" sz="28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préfecture de région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3" name="TextShape 2"/>
          <p:cNvSpPr txBox="1"/>
          <p:nvPr/>
        </p:nvSpPr>
        <p:spPr>
          <a:xfrm>
            <a:off x="683640" y="3141000"/>
            <a:ext cx="7772040" cy="61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Introduction de la journée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4" name="Picture 3" descr=""/>
          <p:cNvPicPr/>
          <p:nvPr/>
        </p:nvPicPr>
        <p:blipFill>
          <a:blip r:embed="rId1"/>
          <a:stretch/>
        </p:blipFill>
        <p:spPr>
          <a:xfrm rot="20005800">
            <a:off x="465840" y="417240"/>
            <a:ext cx="2437560" cy="2721600"/>
          </a:xfrm>
          <a:prstGeom prst="rect">
            <a:avLst/>
          </a:prstGeom>
          <a:ln>
            <a:noFill/>
          </a:ln>
        </p:spPr>
      </p:pic>
      <p:pic>
        <p:nvPicPr>
          <p:cNvPr id="785" name="Picture 2" descr=""/>
          <p:cNvPicPr/>
          <p:nvPr/>
        </p:nvPicPr>
        <p:blipFill>
          <a:blip r:embed="rId2"/>
          <a:stretch/>
        </p:blipFill>
        <p:spPr>
          <a:xfrm>
            <a:off x="4356000" y="1321200"/>
            <a:ext cx="3493800" cy="45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TextShape 1"/>
          <p:cNvSpPr txBox="1"/>
          <p:nvPr/>
        </p:nvSpPr>
        <p:spPr>
          <a:xfrm>
            <a:off x="467640" y="116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4"/>
            </a:pPr>
            <a:r>
              <a:rPr b="1" lang="fr-FR" sz="3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Enjeux pour les entreprises (4)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3" name="TextShape 2"/>
          <p:cNvSpPr txBox="1"/>
          <p:nvPr/>
        </p:nvSpPr>
        <p:spPr>
          <a:xfrm>
            <a:off x="457200" y="1124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 startAt="2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enjeu </a:t>
            </a:r>
            <a:r>
              <a:rPr b="1" lang="fr-FR" sz="2900" spc="-1" strike="noStrike" u="sng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économico-social et sociétal</a:t>
            </a: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(suite)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L’enjeu, en favorisant une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prise en compte adaptée des questions de santé au travail pour les travailleuses comme pour les travailleurs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est notamment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diminuer les importants coûts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directs et indirects de la sinistralité professionnelle ;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D’améliorer la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performance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l’ensemble des travailleurs quand la prévention des risques est la plus efficace possible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favoriser l’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attractivité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l’image des entreprises.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TextShape 1"/>
          <p:cNvSpPr txBox="1"/>
          <p:nvPr/>
        </p:nvSpPr>
        <p:spPr>
          <a:xfrm>
            <a:off x="467640" y="116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4"/>
            </a:pPr>
            <a:r>
              <a:rPr b="1" lang="fr-FR" sz="3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Enjeux pour les entreprises (5)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5" name="TextShape 2"/>
          <p:cNvSpPr txBox="1"/>
          <p:nvPr/>
        </p:nvSpPr>
        <p:spPr>
          <a:xfrm>
            <a:off x="457200" y="1124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 startAt="3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enjeu de </a:t>
            </a:r>
            <a:r>
              <a:rPr b="1" lang="fr-FR" sz="32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santé au travail et de santé publique générale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Limiter la sinistralité professionnelle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par une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évaluation plus précise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une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prévention plus adaptée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 risques professionnels ;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Diminuer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le phénomène « 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d’usure professionnelle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 et diminuer le risque de 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désinsertion professionnelle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qui en découle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Favoriser les reconversions professionnelles de certains secteurs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Limiter les effets du travail sur la santé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 populations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 le long terme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 Limiter les effets du travail sur la santé, y compris les effets potentiels à distance de la vie professionnelle.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TextShape 1"/>
          <p:cNvSpPr txBox="1"/>
          <p:nvPr/>
        </p:nvSpPr>
        <p:spPr>
          <a:xfrm>
            <a:off x="467640" y="116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4"/>
            </a:pPr>
            <a:r>
              <a:rPr b="1" lang="fr-FR" sz="3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Enjeux pour les entreprises (6)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7" name="TextShape 2"/>
          <p:cNvSpPr txBox="1"/>
          <p:nvPr/>
        </p:nvSpPr>
        <p:spPr>
          <a:xfrm>
            <a:off x="457200" y="1124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lphaUcPeriod" startAt="4"/>
            </a:pPr>
            <a:r>
              <a:rPr b="1" lang="fr-F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enjeu </a:t>
            </a:r>
            <a:r>
              <a:rPr b="1" lang="fr-FR" sz="3200" spc="-1" strike="noStrike" u="sng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les travailleurs et les travailleuses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Travailler dans de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meilleurs conditions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pour un meilleur confort de travail =&gt;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Limiter les éventuels sentiments d’injustice sociale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discrimination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(améliorer les perceptions des travailleurs)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Limiter les conflits au travail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induits par de mauvaises conditions de travail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 préserver pour pouvoir avancer, se projeter et se former =&gt;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travailleurs sont une ressource pour les entreprises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Meilleure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articulation vie professionnelle/vie personnelle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au bénéfice du collectif de travail.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Pouvoir répondre aux futures nécessités de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devoir travailler plus longtemps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TextShape 1"/>
          <p:cNvSpPr txBox="1"/>
          <p:nvPr/>
        </p:nvSpPr>
        <p:spPr>
          <a:xfrm>
            <a:off x="457200" y="44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5"/>
            </a:pPr>
            <a:r>
              <a:rPr b="1" lang="fr-FR" sz="40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 (1)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9" name="TextShape 2"/>
          <p:cNvSpPr txBox="1"/>
          <p:nvPr/>
        </p:nvSpPr>
        <p:spPr>
          <a:xfrm>
            <a:off x="457200" y="1124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santé au travail des femmes est une problématique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très ancienne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mais paradoxalement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peu connue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(aussi invisible que le travail des femmes lui-même) ;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Elle est en lien avec une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division plus ou moins marquée du monde du travail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selon le sexe, sous-tendant des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expositions professionnelles différenciées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avec des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effets sur la santé différents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Ces expositions et leurs effets peuvent être masqués 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(et donc non corrigés), à moins que l’on ne s’y intéresse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également par une prise en compte du genre en santé au travail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TextShape 1"/>
          <p:cNvSpPr txBox="1"/>
          <p:nvPr/>
        </p:nvSpPr>
        <p:spPr>
          <a:xfrm>
            <a:off x="457200" y="44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5"/>
            </a:pPr>
            <a:r>
              <a:rPr b="1" lang="fr-FR" sz="40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 (2)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1" name="TextShape 2"/>
          <p:cNvSpPr txBox="1"/>
          <p:nvPr/>
        </p:nvSpPr>
        <p:spPr>
          <a:xfrm>
            <a:off x="457200" y="1124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santé au travail des femmes permet surtout, lorsqu’elle est bien prise en compte, </a:t>
            </a:r>
            <a:r>
              <a:rPr b="1" lang="fr-F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susciter des réflexions inexplorées en matière de santé au travail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en évaluation des risques puis en prévention, au bénéfice des travailleuses mais également des travailleurs et, plus largement, de l’ensemble du collectif de travail et de l’entreprise.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TextShape 1"/>
          <p:cNvSpPr txBox="1"/>
          <p:nvPr/>
        </p:nvSpPr>
        <p:spPr>
          <a:xfrm>
            <a:off x="467640" y="116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6"/>
            </a:pPr>
            <a:r>
              <a:rPr b="1" lang="fr-FR" sz="3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Références bibliographiques (1)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3" name="TextShape 2"/>
          <p:cNvSpPr txBox="1"/>
          <p:nvPr/>
        </p:nvSpPr>
        <p:spPr>
          <a:xfrm>
            <a:off x="457200" y="1124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Battagliola, Françoise, 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Histoire du travail des femmes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», troisième édition, collection Repères Histoire, 2008.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Kergoat, Danièle, 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Division sexuelle du travail et rapports sociaux de sexe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», in Bisilliat, Jeanne, et Christine Verschuur. Genre et économie : un premier éclairage. Genève : Graduate Institute Publications, 2001, pp. 78-88, DOI : 10.4000/books.iheid.5419 : 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https://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books.openedition.org/iheid/5419?lang=fr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Hirata, Helena, 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Division sexuelle et internationale du travail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 : 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http://www.multitudes.net/Division-sexuelle-et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/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TextShape 1"/>
          <p:cNvSpPr txBox="1"/>
          <p:nvPr/>
        </p:nvSpPr>
        <p:spPr>
          <a:xfrm>
            <a:off x="467640" y="116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6"/>
            </a:pPr>
            <a:r>
              <a:rPr b="1" lang="fr-FR" sz="3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Références bibliographiques (2)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5" name="TextShape 2"/>
          <p:cNvSpPr txBox="1"/>
          <p:nvPr/>
        </p:nvSpPr>
        <p:spPr>
          <a:xfrm>
            <a:off x="467640" y="1340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4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Habitus (sociologie) : 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https://fr.wikipedia.org/wiki/Habitus_%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28sociologie%29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4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Insee, « Tableaux de l’économie française – Editions 2018 » : 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https://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www.insee.fr/fr/statistiques/3303384?sommaire=3353488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4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Insee, « Tableaux de l’économie française – Editions 2017 » : 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https://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6"/>
              </a:rPr>
              <a:t>www.insee.fr/fr/statistiques/2569336?sommaire=2587886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4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Husson, Michel, 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L’emploi des femmes en France depuis 1960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», Ires : 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7"/>
              </a:rPr>
              <a:t>http://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8"/>
              </a:rPr>
              <a:t>www.ires.fr/etudes-recherches-ouvrages/documents-de-travail-de-l-ires/item/5693-n-03-2018-l-emploi-des-femmes-en-france-depuis-1960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TextShape 1"/>
          <p:cNvSpPr txBox="1"/>
          <p:nvPr/>
        </p:nvSpPr>
        <p:spPr>
          <a:xfrm>
            <a:off x="467640" y="116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6"/>
            </a:pPr>
            <a:r>
              <a:rPr b="1" lang="fr-FR" sz="3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Références bibliographiques (3)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7" name="TextShape 2"/>
          <p:cNvSpPr txBox="1"/>
          <p:nvPr/>
        </p:nvSpPr>
        <p:spPr>
          <a:xfrm>
            <a:off x="457200" y="1124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8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Observatoire des inégalités, 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répartition déséquilibrée des professions entre les hommes et les femmes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», décembre 2014 : 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https://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www.inegalites.fr/spip.php?page=article&amp;id_article=1048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8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ANACT, 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travail du futur a-t-il un sexe ? 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», mars 2019 : 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https://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www.anact.fr/le-travail-du-futur-t-il-un-sexe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8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ANACT, 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Photographie statistique des accidents de travail, des accidents de trajet et des maladies professionnelles en France selon le sexe entre 2001 et 2016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», décembre 2018 : 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https://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6"/>
              </a:rPr>
              <a:t>www.anact.fr/photographie-statistique-des-accidents-de-travail-des-accidents-de-trajet-et-des-maladies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TextShape 1"/>
          <p:cNvSpPr txBox="1"/>
          <p:nvPr/>
        </p:nvSpPr>
        <p:spPr>
          <a:xfrm>
            <a:off x="467640" y="116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6"/>
            </a:pPr>
            <a:r>
              <a:rPr b="1" lang="fr-FR" sz="3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Références bibliographiques (4)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9" name="TextShape 2"/>
          <p:cNvSpPr txBox="1"/>
          <p:nvPr/>
        </p:nvSpPr>
        <p:spPr>
          <a:xfrm>
            <a:off x="457200" y="1124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11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CNAMTS-DRP-MSTAT, 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Tableaux de synthèse des statistiques nationales de la sinistralité 2016 de la branche AT-MP du régime général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», 2017 : 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http://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www.risquesprofessionnels.ameli.fr/fileadmin/user_upload/document_PDF_a_telecharger/etudes_statistiques/livret_de_sinistralite/2016/Tableaux%20Synth%C3%A8se%20sinistralit%C3%A9%202016%20%28n-2017-090%29.pdf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11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ORS Bretagne, « 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FOCUS Santé au travail des femmes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», 2019 : 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https://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orsbretagne.typepad.fr/tbsantetravailbretagne/FOCUS-TRAVAIL-FEMMES.pdf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TextShape 1"/>
          <p:cNvSpPr txBox="1"/>
          <p:nvPr/>
        </p:nvSpPr>
        <p:spPr>
          <a:xfrm>
            <a:off x="539640" y="188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857160" indent="-856800" algn="ctr">
              <a:lnSpc>
                <a:spcPct val="100000"/>
              </a:lnSpc>
              <a:buClr>
                <a:srgbClr val="aa2b1e"/>
              </a:buClr>
              <a:buFont typeface="Arial"/>
              <a:buAutoNum type="romanUcPeriod" startAt="6"/>
            </a:pPr>
            <a:r>
              <a:rPr b="1" lang="fr-FR" sz="36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Références bibliographiques (5)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1" name="TextShape 2"/>
          <p:cNvSpPr txBox="1"/>
          <p:nvPr/>
        </p:nvSpPr>
        <p:spPr>
          <a:xfrm>
            <a:off x="467640" y="1412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13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DARES, « </a:t>
            </a:r>
            <a:r>
              <a:rPr i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répartition des hommes et des femmes par métiers – Une baisse de la ségrégation depuis 30 ans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», décembre 2013 : 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https://</a:t>
            </a:r>
            <a:r>
              <a:rPr lang="fr-FR" sz="32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travail-emploi.gouv.fr/IMG/pdf/2013-079.pdf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extShape 1"/>
          <p:cNvSpPr txBox="1"/>
          <p:nvPr/>
        </p:nvSpPr>
        <p:spPr>
          <a:xfrm>
            <a:off x="755640" y="3285000"/>
            <a:ext cx="7772040" cy="259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femmes dans le monde du travail : d’hier à aujourd’hui</a:t>
            </a: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 Jean Yves DUBRE,</a:t>
            </a:r>
            <a:r>
              <a:rPr b="1" lang="fr-FR" sz="32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4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spécialiste en santé travail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7" name="Picture 3" descr=""/>
          <p:cNvPicPr/>
          <p:nvPr/>
        </p:nvPicPr>
        <p:blipFill>
          <a:blip r:embed="rId1"/>
          <a:stretch/>
        </p:blipFill>
        <p:spPr>
          <a:xfrm rot="20005800">
            <a:off x="465840" y="417240"/>
            <a:ext cx="2437560" cy="2721600"/>
          </a:xfrm>
          <a:prstGeom prst="rect">
            <a:avLst/>
          </a:prstGeom>
          <a:ln>
            <a:noFill/>
          </a:ln>
        </p:spPr>
      </p:pic>
      <p:pic>
        <p:nvPicPr>
          <p:cNvPr id="788" name="Picture 2" descr=""/>
          <p:cNvPicPr/>
          <p:nvPr/>
        </p:nvPicPr>
        <p:blipFill>
          <a:blip r:embed="rId2"/>
          <a:stretch/>
        </p:blipFill>
        <p:spPr>
          <a:xfrm>
            <a:off x="4356000" y="1321200"/>
            <a:ext cx="3493800" cy="45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TextShape 1"/>
          <p:cNvSpPr txBox="1"/>
          <p:nvPr/>
        </p:nvSpPr>
        <p:spPr>
          <a:xfrm>
            <a:off x="457200" y="116640"/>
            <a:ext cx="8229240" cy="604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MERCI DE VOTRE ATTENTION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TextShape 1"/>
          <p:cNvSpPr txBox="1"/>
          <p:nvPr/>
        </p:nvSpPr>
        <p:spPr>
          <a:xfrm>
            <a:off x="755640" y="1556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ECHANGES</a:t>
            </a: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AVEC LA SALLE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4" name="TextShape 2"/>
          <p:cNvSpPr txBox="1"/>
          <p:nvPr/>
        </p:nvSpPr>
        <p:spPr>
          <a:xfrm>
            <a:off x="2123640" y="3573000"/>
            <a:ext cx="5256360" cy="230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71685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Santé au travail des femmes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71685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Journée régionale d’action organisée par le Comité Régional d’Orientation des Conditions de Travail de Bretagne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5" name="Picture 2" descr=""/>
          <p:cNvPicPr/>
          <p:nvPr/>
        </p:nvPicPr>
        <p:blipFill>
          <a:blip r:embed="rId1"/>
          <a:stretch/>
        </p:blipFill>
        <p:spPr>
          <a:xfrm>
            <a:off x="1619640" y="116640"/>
            <a:ext cx="3493800" cy="456840"/>
          </a:xfrm>
          <a:prstGeom prst="rect">
            <a:avLst/>
          </a:prstGeom>
          <a:ln>
            <a:noFill/>
          </a:ln>
        </p:spPr>
      </p:pic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TextShape 1"/>
          <p:cNvSpPr txBox="1"/>
          <p:nvPr/>
        </p:nvSpPr>
        <p:spPr>
          <a:xfrm>
            <a:off x="1043640" y="2535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Quelle prévention pour le "deuxième corps" dans le milieu de travail?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7" name="TextShape 2"/>
          <p:cNvSpPr txBox="1"/>
          <p:nvPr/>
        </p:nvSpPr>
        <p:spPr>
          <a:xfrm>
            <a:off x="1979640" y="4251240"/>
            <a:ext cx="5256360" cy="230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lang="fr-FR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Karen Messing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Département des sciences biologiques et Centre de recherches CINBIOSE,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Université du Québec à Montréal</a:t>
            </a: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8" name="Picture 6" descr=""/>
          <p:cNvPicPr/>
          <p:nvPr/>
        </p:nvPicPr>
        <p:blipFill>
          <a:blip r:embed="rId1"/>
          <a:stretch/>
        </p:blipFill>
        <p:spPr>
          <a:xfrm>
            <a:off x="4320" y="4989960"/>
            <a:ext cx="1306080" cy="1895040"/>
          </a:xfrm>
          <a:prstGeom prst="rect">
            <a:avLst/>
          </a:prstGeom>
          <a:ln>
            <a:noFill/>
          </a:ln>
        </p:spPr>
      </p:pic>
      <p:pic>
        <p:nvPicPr>
          <p:cNvPr id="899" name="Picture 11" descr=""/>
          <p:cNvPicPr/>
          <p:nvPr/>
        </p:nvPicPr>
        <p:blipFill>
          <a:blip r:embed="rId2"/>
          <a:stretch/>
        </p:blipFill>
        <p:spPr>
          <a:xfrm>
            <a:off x="0" y="0"/>
            <a:ext cx="2475720" cy="1545120"/>
          </a:xfrm>
          <a:prstGeom prst="rect">
            <a:avLst/>
          </a:prstGeom>
          <a:ln>
            <a:noFill/>
          </a:ln>
        </p:spPr>
      </p:pic>
      <p:pic>
        <p:nvPicPr>
          <p:cNvPr id="900" name="Picture 3" descr=""/>
          <p:cNvPicPr/>
          <p:nvPr/>
        </p:nvPicPr>
        <p:blipFill>
          <a:blip r:embed="rId3"/>
          <a:srcRect l="0" t="0" r="9643" b="0"/>
          <a:stretch/>
        </p:blipFill>
        <p:spPr>
          <a:xfrm>
            <a:off x="7452360" y="4855320"/>
            <a:ext cx="1661760" cy="2029680"/>
          </a:xfrm>
          <a:prstGeom prst="rect">
            <a:avLst/>
          </a:prstGeom>
          <a:ln>
            <a:noFill/>
          </a:ln>
        </p:spPr>
      </p:pic>
      <p:pic>
        <p:nvPicPr>
          <p:cNvPr id="901" name="" descr=""/>
          <p:cNvPicPr/>
          <p:nvPr/>
        </p:nvPicPr>
        <p:blipFill>
          <a:blip r:embed="rId4"/>
          <a:stretch/>
        </p:blipFill>
        <p:spPr>
          <a:xfrm>
            <a:off x="7035840" y="0"/>
            <a:ext cx="2095560" cy="1257480"/>
          </a:xfrm>
          <a:prstGeom prst="rect">
            <a:avLst/>
          </a:prstGeom>
          <a:ln>
            <a:noFill/>
          </a:ln>
        </p:spPr>
      </p:pic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TextShape 1"/>
          <p:cNvSpPr txBox="1"/>
          <p:nvPr/>
        </p:nvSpPr>
        <p:spPr>
          <a:xfrm>
            <a:off x="1066680" y="304920"/>
            <a:ext cx="7543440" cy="1431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Le défi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3" name="TextShape 2"/>
          <p:cNvSpPr txBox="1"/>
          <p:nvPr/>
        </p:nvSpPr>
        <p:spPr>
          <a:xfrm>
            <a:off x="1066680" y="1981080"/>
            <a:ext cx="754344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Concilier l’égalité professionnelle et la protection de la santé des femmes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Le deuxième corps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Le deuxième rôle (social et professionnel)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La deuxième santé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  <p:pic>
        <p:nvPicPr>
          <p:cNvPr id="904" name="Picture 2" descr=""/>
          <p:cNvPicPr/>
          <p:nvPr/>
        </p:nvPicPr>
        <p:blipFill>
          <a:blip r:embed="rId1"/>
          <a:stretch/>
        </p:blipFill>
        <p:spPr>
          <a:xfrm>
            <a:off x="7382520" y="4801680"/>
            <a:ext cx="1761120" cy="2040120"/>
          </a:xfrm>
          <a:prstGeom prst="rect">
            <a:avLst/>
          </a:prstGeom>
          <a:ln>
            <a:noFill/>
          </a:ln>
        </p:spPr>
      </p:pic>
      <p:pic>
        <p:nvPicPr>
          <p:cNvPr id="905" name="Picture 2" descr=""/>
          <p:cNvPicPr/>
          <p:nvPr/>
        </p:nvPicPr>
        <p:blipFill>
          <a:blip r:embed="rId2"/>
          <a:stretch/>
        </p:blipFill>
        <p:spPr>
          <a:xfrm>
            <a:off x="7382520" y="0"/>
            <a:ext cx="1770480" cy="1327680"/>
          </a:xfrm>
          <a:prstGeom prst="rect">
            <a:avLst/>
          </a:prstGeom>
          <a:ln>
            <a:noFill/>
          </a:ln>
        </p:spPr>
      </p:pic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TextShape 1"/>
          <p:cNvSpPr txBox="1"/>
          <p:nvPr/>
        </p:nvSpPr>
        <p:spPr>
          <a:xfrm>
            <a:off x="460080" y="1052640"/>
            <a:ext cx="8229240" cy="854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Le deuxième corps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7" name="Picture 2" descr=""/>
          <p:cNvPicPr/>
          <p:nvPr/>
        </p:nvPicPr>
        <p:blipFill>
          <a:blip r:embed="rId1"/>
          <a:stretch/>
        </p:blipFill>
        <p:spPr>
          <a:xfrm>
            <a:off x="2031840" y="2238120"/>
            <a:ext cx="5619240" cy="3164040"/>
          </a:xfrm>
          <a:prstGeom prst="rect">
            <a:avLst/>
          </a:prstGeom>
          <a:ln>
            <a:noFill/>
          </a:ln>
        </p:spPr>
      </p:pic>
      <p:sp>
        <p:nvSpPr>
          <p:cNvPr id="908" name="CustomShape 2"/>
          <p:cNvSpPr/>
          <p:nvPr/>
        </p:nvSpPr>
        <p:spPr>
          <a:xfrm>
            <a:off x="2555640" y="5733360"/>
            <a:ext cx="45716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La NASA annule la sortie spatiale 100 % féminine »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TextShape 1"/>
          <p:cNvSpPr txBox="1"/>
          <p:nvPr/>
        </p:nvSpPr>
        <p:spPr>
          <a:xfrm>
            <a:off x="755640" y="511920"/>
            <a:ext cx="838800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Quelques différences</a:t>
            </a: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
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0" name="TextShape 2"/>
          <p:cNvSpPr txBox="1"/>
          <p:nvPr/>
        </p:nvSpPr>
        <p:spPr>
          <a:xfrm>
            <a:off x="827640" y="1268640"/>
            <a:ext cx="8316000" cy="4571640"/>
          </a:xfrm>
          <a:prstGeom prst="rect">
            <a:avLst/>
          </a:prstGeom>
          <a:solidFill>
            <a:srgbClr val="000073"/>
          </a:solidFill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4dcf2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La taille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4dcf2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La force des membres supérieurs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4dcf2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Le proportion gras/muscle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4dcf2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Le centre de gravité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4dcf2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La proportion force explosive /endurance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4dcf2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Les mécanismes de perception de la douleur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4dcf2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Les cycles hormonaux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4dcf2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Les réponses à certains produits toxiques….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  <p:sp>
        <p:nvSpPr>
          <p:cNvPr id="911" name="CustomShape 3"/>
          <p:cNvSpPr/>
          <p:nvPr/>
        </p:nvSpPr>
        <p:spPr>
          <a:xfrm>
            <a:off x="4285800" y="6762600"/>
            <a:ext cx="4659480" cy="95040"/>
          </a:xfrm>
          <a:prstGeom prst="rect">
            <a:avLst/>
          </a:prstGeom>
          <a:solidFill>
            <a:schemeClr val="hlink"/>
          </a:solidFill>
          <a:ln w="12600">
            <a:solidFill>
              <a:schemeClr val="hlink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2" name="CustomShape 4"/>
          <p:cNvSpPr/>
          <p:nvPr/>
        </p:nvSpPr>
        <p:spPr>
          <a:xfrm>
            <a:off x="8502840" y="6630840"/>
            <a:ext cx="329760" cy="157680"/>
          </a:xfrm>
          <a:prstGeom prst="can">
            <a:avLst>
              <a:gd name="adj" fmla="val 25000"/>
            </a:avLst>
          </a:prstGeom>
          <a:solidFill>
            <a:srgbClr val="6aec1a"/>
          </a:solidFill>
          <a:ln w="12600">
            <a:solidFill>
              <a:srgbClr val="0066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3" name="CustomShape 5"/>
          <p:cNvSpPr/>
          <p:nvPr/>
        </p:nvSpPr>
        <p:spPr>
          <a:xfrm>
            <a:off x="6729840" y="6630840"/>
            <a:ext cx="329760" cy="157680"/>
          </a:xfrm>
          <a:prstGeom prst="can">
            <a:avLst>
              <a:gd name="adj" fmla="val 25000"/>
            </a:avLst>
          </a:prstGeom>
          <a:solidFill>
            <a:srgbClr val="6aec1a"/>
          </a:solidFill>
          <a:ln w="1260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4" name="CustomShape 6"/>
          <p:cNvSpPr/>
          <p:nvPr/>
        </p:nvSpPr>
        <p:spPr>
          <a:xfrm>
            <a:off x="5724360" y="6304320"/>
            <a:ext cx="205920" cy="116640"/>
          </a:xfrm>
          <a:prstGeom prst="ellipse">
            <a:avLst/>
          </a:prstGeom>
          <a:solidFill>
            <a:schemeClr val="tx1"/>
          </a:solidFill>
          <a:ln w="381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5" name="Line 7"/>
          <p:cNvSpPr/>
          <p:nvPr/>
        </p:nvSpPr>
        <p:spPr>
          <a:xfrm>
            <a:off x="5847840" y="6420960"/>
            <a:ext cx="360" cy="174600"/>
          </a:xfrm>
          <a:prstGeom prst="line">
            <a:avLst/>
          </a:prstGeom>
          <a:ln w="381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6" name="Line 8"/>
          <p:cNvSpPr/>
          <p:nvPr/>
        </p:nvSpPr>
        <p:spPr>
          <a:xfrm flipH="1">
            <a:off x="5724000" y="6588000"/>
            <a:ext cx="123840" cy="174600"/>
          </a:xfrm>
          <a:prstGeom prst="line">
            <a:avLst/>
          </a:prstGeom>
          <a:ln w="381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7" name="Line 9"/>
          <p:cNvSpPr/>
          <p:nvPr/>
        </p:nvSpPr>
        <p:spPr>
          <a:xfrm>
            <a:off x="5847840" y="6588000"/>
            <a:ext cx="123480" cy="174600"/>
          </a:xfrm>
          <a:prstGeom prst="line">
            <a:avLst/>
          </a:prstGeom>
          <a:ln w="381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8" name="Line 10"/>
          <p:cNvSpPr/>
          <p:nvPr/>
        </p:nvSpPr>
        <p:spPr>
          <a:xfrm flipV="1">
            <a:off x="5847840" y="6391440"/>
            <a:ext cx="206280" cy="87480"/>
          </a:xfrm>
          <a:prstGeom prst="line">
            <a:avLst/>
          </a:prstGeom>
          <a:ln w="381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9" name="Line 11"/>
          <p:cNvSpPr/>
          <p:nvPr/>
        </p:nvSpPr>
        <p:spPr>
          <a:xfrm flipH="1" flipV="1">
            <a:off x="5572080" y="6252840"/>
            <a:ext cx="293040" cy="216720"/>
          </a:xfrm>
          <a:prstGeom prst="line">
            <a:avLst/>
          </a:prstGeom>
          <a:ln w="3816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0" name="Line 12"/>
          <p:cNvSpPr/>
          <p:nvPr/>
        </p:nvSpPr>
        <p:spPr>
          <a:xfrm>
            <a:off x="4017600" y="5700240"/>
            <a:ext cx="2351160" cy="74232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1" name="Line 13"/>
          <p:cNvSpPr/>
          <p:nvPr/>
        </p:nvSpPr>
        <p:spPr>
          <a:xfrm>
            <a:off x="4118040" y="5791320"/>
            <a:ext cx="2351520" cy="74268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2" name="Line 14"/>
          <p:cNvSpPr/>
          <p:nvPr/>
        </p:nvSpPr>
        <p:spPr>
          <a:xfrm>
            <a:off x="4173480" y="5743800"/>
            <a:ext cx="100800" cy="9144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3" name="Line 15"/>
          <p:cNvSpPr/>
          <p:nvPr/>
        </p:nvSpPr>
        <p:spPr>
          <a:xfrm>
            <a:off x="4361760" y="5818680"/>
            <a:ext cx="100800" cy="9108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4" name="Line 16"/>
          <p:cNvSpPr/>
          <p:nvPr/>
        </p:nvSpPr>
        <p:spPr>
          <a:xfrm>
            <a:off x="4557960" y="5866920"/>
            <a:ext cx="100800" cy="9144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5" name="Line 17"/>
          <p:cNvSpPr/>
          <p:nvPr/>
        </p:nvSpPr>
        <p:spPr>
          <a:xfrm>
            <a:off x="4747320" y="5941440"/>
            <a:ext cx="100440" cy="9144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6" name="Line 18"/>
          <p:cNvSpPr/>
          <p:nvPr/>
        </p:nvSpPr>
        <p:spPr>
          <a:xfrm>
            <a:off x="4943520" y="5990040"/>
            <a:ext cx="100800" cy="9108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7" name="Line 19"/>
          <p:cNvSpPr/>
          <p:nvPr/>
        </p:nvSpPr>
        <p:spPr>
          <a:xfrm>
            <a:off x="5173200" y="6068880"/>
            <a:ext cx="100440" cy="9144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8" name="Line 20"/>
          <p:cNvSpPr/>
          <p:nvPr/>
        </p:nvSpPr>
        <p:spPr>
          <a:xfrm>
            <a:off x="5402520" y="6148080"/>
            <a:ext cx="100440" cy="9144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9" name="Line 21"/>
          <p:cNvSpPr/>
          <p:nvPr/>
        </p:nvSpPr>
        <p:spPr>
          <a:xfrm>
            <a:off x="5639040" y="6201000"/>
            <a:ext cx="100800" cy="9144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0" name="Line 22"/>
          <p:cNvSpPr/>
          <p:nvPr/>
        </p:nvSpPr>
        <p:spPr>
          <a:xfrm>
            <a:off x="5828400" y="6275520"/>
            <a:ext cx="100440" cy="9144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1" name="Line 23"/>
          <p:cNvSpPr/>
          <p:nvPr/>
        </p:nvSpPr>
        <p:spPr>
          <a:xfrm>
            <a:off x="6024600" y="6324120"/>
            <a:ext cx="100440" cy="9144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2" name="Line 24"/>
          <p:cNvSpPr/>
          <p:nvPr/>
        </p:nvSpPr>
        <p:spPr>
          <a:xfrm>
            <a:off x="6213600" y="6398640"/>
            <a:ext cx="100800" cy="9144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3" name="CustomShape 25"/>
          <p:cNvSpPr/>
          <p:nvPr/>
        </p:nvSpPr>
        <p:spPr>
          <a:xfrm>
            <a:off x="7224480" y="6393960"/>
            <a:ext cx="205920" cy="93600"/>
          </a:xfrm>
          <a:prstGeom prst="ellipse">
            <a:avLst/>
          </a:prstGeom>
          <a:solidFill>
            <a:schemeClr val="tx1"/>
          </a:solidFill>
          <a:ln w="381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4" name="Line 26"/>
          <p:cNvSpPr/>
          <p:nvPr/>
        </p:nvSpPr>
        <p:spPr>
          <a:xfrm>
            <a:off x="7347960" y="6487920"/>
            <a:ext cx="360" cy="140400"/>
          </a:xfrm>
          <a:prstGeom prst="line">
            <a:avLst/>
          </a:prstGeom>
          <a:ln w="381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5" name="Line 27"/>
          <p:cNvSpPr/>
          <p:nvPr/>
        </p:nvSpPr>
        <p:spPr>
          <a:xfrm flipH="1">
            <a:off x="7224120" y="6622200"/>
            <a:ext cx="123840" cy="140400"/>
          </a:xfrm>
          <a:prstGeom prst="line">
            <a:avLst/>
          </a:prstGeom>
          <a:ln w="381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6" name="Line 28"/>
          <p:cNvSpPr/>
          <p:nvPr/>
        </p:nvSpPr>
        <p:spPr>
          <a:xfrm>
            <a:off x="7347960" y="6622200"/>
            <a:ext cx="123480" cy="140400"/>
          </a:xfrm>
          <a:prstGeom prst="line">
            <a:avLst/>
          </a:prstGeom>
          <a:ln w="381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7" name="Line 29"/>
          <p:cNvSpPr/>
          <p:nvPr/>
        </p:nvSpPr>
        <p:spPr>
          <a:xfrm>
            <a:off x="5973480" y="6055200"/>
            <a:ext cx="2467800" cy="56736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8" name="Line 30"/>
          <p:cNvSpPr/>
          <p:nvPr/>
        </p:nvSpPr>
        <p:spPr>
          <a:xfrm>
            <a:off x="6089760" y="6138720"/>
            <a:ext cx="2467800" cy="56736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9" name="Line 31"/>
          <p:cNvSpPr/>
          <p:nvPr/>
        </p:nvSpPr>
        <p:spPr>
          <a:xfrm>
            <a:off x="6136200" y="6087600"/>
            <a:ext cx="116280" cy="8316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0" name="Line 32"/>
          <p:cNvSpPr/>
          <p:nvPr/>
        </p:nvSpPr>
        <p:spPr>
          <a:xfrm>
            <a:off x="6336720" y="6148080"/>
            <a:ext cx="115920" cy="8316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1" name="Line 33"/>
          <p:cNvSpPr/>
          <p:nvPr/>
        </p:nvSpPr>
        <p:spPr>
          <a:xfrm>
            <a:off x="6540120" y="6181560"/>
            <a:ext cx="116280" cy="8352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2" name="Line 34"/>
          <p:cNvSpPr/>
          <p:nvPr/>
        </p:nvSpPr>
        <p:spPr>
          <a:xfrm>
            <a:off x="6741360" y="6242040"/>
            <a:ext cx="116280" cy="8352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3" name="Line 35"/>
          <p:cNvSpPr/>
          <p:nvPr/>
        </p:nvSpPr>
        <p:spPr>
          <a:xfrm>
            <a:off x="6945120" y="6275880"/>
            <a:ext cx="116280" cy="8352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4" name="Line 36"/>
          <p:cNvSpPr/>
          <p:nvPr/>
        </p:nvSpPr>
        <p:spPr>
          <a:xfrm>
            <a:off x="7187040" y="6338160"/>
            <a:ext cx="116280" cy="8352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5" name="Line 37"/>
          <p:cNvSpPr/>
          <p:nvPr/>
        </p:nvSpPr>
        <p:spPr>
          <a:xfrm>
            <a:off x="7428960" y="6400080"/>
            <a:ext cx="116280" cy="8352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6" name="Line 38"/>
          <p:cNvSpPr/>
          <p:nvPr/>
        </p:nvSpPr>
        <p:spPr>
          <a:xfrm>
            <a:off x="7673760" y="6435360"/>
            <a:ext cx="115920" cy="8352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7" name="Line 39"/>
          <p:cNvSpPr/>
          <p:nvPr/>
        </p:nvSpPr>
        <p:spPr>
          <a:xfrm>
            <a:off x="7874640" y="6495840"/>
            <a:ext cx="116280" cy="8352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8" name="Line 40"/>
          <p:cNvSpPr/>
          <p:nvPr/>
        </p:nvSpPr>
        <p:spPr>
          <a:xfrm>
            <a:off x="8078400" y="6529680"/>
            <a:ext cx="116280" cy="8352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9" name="Line 41"/>
          <p:cNvSpPr/>
          <p:nvPr/>
        </p:nvSpPr>
        <p:spPr>
          <a:xfrm>
            <a:off x="8279640" y="6590160"/>
            <a:ext cx="116280" cy="8352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TextShape 1"/>
          <p:cNvSpPr txBox="1"/>
          <p:nvPr/>
        </p:nvSpPr>
        <p:spPr>
          <a:xfrm>
            <a:off x="1066680" y="304920"/>
            <a:ext cx="7543440" cy="1431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La taille (par exemple)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51" name="Table 2"/>
          <p:cNvGraphicFramePr/>
          <p:nvPr/>
        </p:nvGraphicFramePr>
        <p:xfrm>
          <a:off x="971640" y="1889280"/>
          <a:ext cx="8172000" cy="4568400"/>
        </p:xfrm>
        <a:graphic>
          <a:graphicData uri="http://schemas.openxmlformats.org/drawingml/2006/table">
            <a:tbl>
              <a:tblPr/>
              <a:tblGrid>
                <a:gridCol w="2043000"/>
                <a:gridCol w="2043000"/>
                <a:gridCol w="2043000"/>
                <a:gridCol w="2043000"/>
              </a:tblGrid>
              <a:tr h="1910520">
                <a:tc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10e percentile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Moyenne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90e percentile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328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Femmes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1m57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1m64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1m71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329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Hommes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1m68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1m76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1m84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52" name="CustomShape 3"/>
          <p:cNvSpPr/>
          <p:nvPr/>
        </p:nvSpPr>
        <p:spPr>
          <a:xfrm>
            <a:off x="2193840" y="514656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3" name="CustomShape 4"/>
          <p:cNvSpPr/>
          <p:nvPr/>
        </p:nvSpPr>
        <p:spPr>
          <a:xfrm rot="16213800">
            <a:off x="5871600" y="2448360"/>
            <a:ext cx="456840" cy="4266720"/>
          </a:xfrm>
          <a:prstGeom prst="leftBrace">
            <a:avLst>
              <a:gd name="adj1" fmla="val 77778"/>
              <a:gd name="adj2" fmla="val 50000"/>
            </a:avLst>
          </a:prstGeom>
          <a:noFill/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4" name="CustomShape 5"/>
          <p:cNvSpPr/>
          <p:nvPr/>
        </p:nvSpPr>
        <p:spPr>
          <a:xfrm>
            <a:off x="5718960" y="4791240"/>
            <a:ext cx="763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14cm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5" name="CustomShape 6"/>
          <p:cNvSpPr/>
          <p:nvPr/>
        </p:nvSpPr>
        <p:spPr>
          <a:xfrm>
            <a:off x="6492960" y="4087800"/>
            <a:ext cx="380520" cy="1447560"/>
          </a:xfrm>
          <a:prstGeom prst="rightBrace">
            <a:avLst>
              <a:gd name="adj1" fmla="val 31667"/>
              <a:gd name="adj2" fmla="val 50000"/>
            </a:avLst>
          </a:prstGeom>
          <a:noFill/>
          <a:ln w="381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6" name="CustomShape 7"/>
          <p:cNvSpPr/>
          <p:nvPr/>
        </p:nvSpPr>
        <p:spPr>
          <a:xfrm>
            <a:off x="6854040" y="4546440"/>
            <a:ext cx="763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12cm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7" name="CustomShape 8"/>
          <p:cNvSpPr/>
          <p:nvPr/>
        </p:nvSpPr>
        <p:spPr>
          <a:xfrm rot="16213800">
            <a:off x="5855760" y="3707280"/>
            <a:ext cx="456840" cy="4266720"/>
          </a:xfrm>
          <a:prstGeom prst="leftBrace">
            <a:avLst>
              <a:gd name="adj1" fmla="val 77778"/>
              <a:gd name="adj2" fmla="val 50000"/>
            </a:avLst>
          </a:prstGeom>
          <a:noFill/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8" name="CustomShape 9"/>
          <p:cNvSpPr/>
          <p:nvPr/>
        </p:nvSpPr>
        <p:spPr>
          <a:xfrm>
            <a:off x="5729400" y="5994360"/>
            <a:ext cx="763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16cm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nodeType="clickEffect" fill="hold">
                      <p:stCondLst>
                        <p:cond delay="indefinite"/>
                      </p:stCondLst>
                      <p:childTnLst>
                        <p:par>
                          <p:cTn id="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nodeType="clickEffect" fill="hold">
                      <p:stCondLst>
                        <p:cond delay="indefinite"/>
                      </p:stCondLst>
                      <p:childTnLst>
                        <p:par>
                          <p:cTn id="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CustomShape 1"/>
          <p:cNvSpPr/>
          <p:nvPr/>
        </p:nvSpPr>
        <p:spPr>
          <a:xfrm>
            <a:off x="2422440" y="6093360"/>
            <a:ext cx="48888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Atelier d’entretien de moteur diésel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0" name="" descr=""/>
          <p:cNvPicPr/>
          <p:nvPr/>
        </p:nvPicPr>
        <p:blipFill>
          <a:blip r:embed="rId1"/>
          <a:stretch/>
        </p:blipFill>
        <p:spPr>
          <a:xfrm>
            <a:off x="304920" y="0"/>
            <a:ext cx="8534520" cy="5842080"/>
          </a:xfrm>
          <a:prstGeom prst="rect">
            <a:avLst/>
          </a:prstGeom>
          <a:ln>
            <a:noFill/>
          </a:ln>
        </p:spPr>
      </p:pic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CustomShape 1"/>
          <p:cNvSpPr/>
          <p:nvPr/>
        </p:nvSpPr>
        <p:spPr>
          <a:xfrm>
            <a:off x="2514600" y="6019920"/>
            <a:ext cx="5333760" cy="456840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2" name="CustomShape 2"/>
          <p:cNvSpPr/>
          <p:nvPr/>
        </p:nvSpPr>
        <p:spPr>
          <a:xfrm>
            <a:off x="8153280" y="3124080"/>
            <a:ext cx="761760" cy="1523520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3" name="CustomShape 3"/>
          <p:cNvSpPr/>
          <p:nvPr/>
        </p:nvSpPr>
        <p:spPr>
          <a:xfrm>
            <a:off x="304920" y="838080"/>
            <a:ext cx="1294920" cy="5257440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4" name="CustomShape 4"/>
          <p:cNvSpPr/>
          <p:nvPr/>
        </p:nvSpPr>
        <p:spPr>
          <a:xfrm>
            <a:off x="1476360" y="404640"/>
            <a:ext cx="6781320" cy="456840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Plan de travail non-ajusté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5" name="CustomShape 5"/>
          <p:cNvSpPr/>
          <p:nvPr/>
        </p:nvSpPr>
        <p:spPr>
          <a:xfrm>
            <a:off x="2209680" y="1676520"/>
            <a:ext cx="914040" cy="4266720"/>
          </a:xfrm>
          <a:prstGeom prst="rect">
            <a:avLst/>
          </a:prstGeom>
          <a:solidFill>
            <a:srgbClr val="99ccff"/>
          </a:solidFill>
          <a:ln w="936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6" name="CustomShape 6"/>
          <p:cNvSpPr/>
          <p:nvPr/>
        </p:nvSpPr>
        <p:spPr>
          <a:xfrm>
            <a:off x="3200400" y="5410080"/>
            <a:ext cx="914040" cy="533160"/>
          </a:xfrm>
          <a:prstGeom prst="rect">
            <a:avLst/>
          </a:prstGeom>
          <a:solidFill>
            <a:srgbClr val="ff00ff"/>
          </a:solidFill>
          <a:ln w="93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7" name="CustomShape 7"/>
          <p:cNvSpPr/>
          <p:nvPr/>
        </p:nvSpPr>
        <p:spPr>
          <a:xfrm>
            <a:off x="6400800" y="1752480"/>
            <a:ext cx="990360" cy="4190760"/>
          </a:xfrm>
          <a:prstGeom prst="rect">
            <a:avLst/>
          </a:prstGeom>
          <a:solidFill>
            <a:srgbClr val="ff00ff"/>
          </a:solidFill>
          <a:ln w="93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8" name="CustomShape 8"/>
          <p:cNvSpPr/>
          <p:nvPr/>
        </p:nvSpPr>
        <p:spPr>
          <a:xfrm>
            <a:off x="5486400" y="5867280"/>
            <a:ext cx="914040" cy="75960"/>
          </a:xfrm>
          <a:prstGeom prst="rect">
            <a:avLst/>
          </a:prstGeom>
          <a:solidFill>
            <a:srgbClr val="99ccff"/>
          </a:solidFill>
          <a:ln w="936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9" name="CustomShape 9"/>
          <p:cNvSpPr/>
          <p:nvPr/>
        </p:nvSpPr>
        <p:spPr>
          <a:xfrm flipH="1">
            <a:off x="1828800" y="5943600"/>
            <a:ext cx="28951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Abduction 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 degrés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0" name="CustomShape 10"/>
          <p:cNvSpPr/>
          <p:nvPr/>
        </p:nvSpPr>
        <p:spPr>
          <a:xfrm flipH="1">
            <a:off x="4952880" y="5943600"/>
            <a:ext cx="28951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Abduction 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90 degrés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1" name="CustomShape 11"/>
          <p:cNvSpPr/>
          <p:nvPr/>
        </p:nvSpPr>
        <p:spPr>
          <a:xfrm>
            <a:off x="8153280" y="2666880"/>
            <a:ext cx="228240" cy="304560"/>
          </a:xfrm>
          <a:prstGeom prst="rect">
            <a:avLst/>
          </a:prstGeom>
          <a:solidFill>
            <a:srgbClr val="99ccff"/>
          </a:solidFill>
          <a:ln w="936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2" name="CustomShape 12"/>
          <p:cNvSpPr/>
          <p:nvPr/>
        </p:nvSpPr>
        <p:spPr>
          <a:xfrm>
            <a:off x="8153280" y="3124080"/>
            <a:ext cx="228240" cy="304560"/>
          </a:xfrm>
          <a:prstGeom prst="rect">
            <a:avLst/>
          </a:prstGeom>
          <a:solidFill>
            <a:srgbClr val="ff00ff"/>
          </a:solidFill>
          <a:ln w="93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3" name="CustomShape 13"/>
          <p:cNvSpPr/>
          <p:nvPr/>
        </p:nvSpPr>
        <p:spPr>
          <a:xfrm>
            <a:off x="8460000" y="2590920"/>
            <a:ext cx="4006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4" name="CustomShape 14"/>
          <p:cNvSpPr/>
          <p:nvPr/>
        </p:nvSpPr>
        <p:spPr>
          <a:xfrm>
            <a:off x="8459280" y="3046320"/>
            <a:ext cx="366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5" name="CustomShape 15"/>
          <p:cNvSpPr/>
          <p:nvPr/>
        </p:nvSpPr>
        <p:spPr>
          <a:xfrm>
            <a:off x="0" y="3122640"/>
            <a:ext cx="1258560" cy="1187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% du temps,  2 jours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6" name="CustomShape 16"/>
          <p:cNvSpPr/>
          <p:nvPr/>
        </p:nvSpPr>
        <p:spPr>
          <a:xfrm>
            <a:off x="1144080" y="1752480"/>
            <a:ext cx="48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50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7" name="CustomShape 17"/>
          <p:cNvSpPr/>
          <p:nvPr/>
        </p:nvSpPr>
        <p:spPr>
          <a:xfrm>
            <a:off x="1144080" y="3352680"/>
            <a:ext cx="48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30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8" name="CustomShape 18"/>
          <p:cNvSpPr/>
          <p:nvPr/>
        </p:nvSpPr>
        <p:spPr>
          <a:xfrm>
            <a:off x="1144080" y="4876920"/>
            <a:ext cx="48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9" name="Line 19"/>
          <p:cNvSpPr/>
          <p:nvPr/>
        </p:nvSpPr>
        <p:spPr>
          <a:xfrm flipV="1">
            <a:off x="6781680" y="6248160"/>
            <a:ext cx="360" cy="381240"/>
          </a:xfrm>
          <a:prstGeom prst="line">
            <a:avLst/>
          </a:prstGeom>
          <a:ln w="5724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0" name="Line 20"/>
          <p:cNvSpPr/>
          <p:nvPr/>
        </p:nvSpPr>
        <p:spPr>
          <a:xfrm flipV="1">
            <a:off x="6476760" y="6248160"/>
            <a:ext cx="360" cy="381240"/>
          </a:xfrm>
          <a:prstGeom prst="line">
            <a:avLst/>
          </a:prstGeom>
          <a:ln w="5724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1" name="Line 21"/>
          <p:cNvSpPr/>
          <p:nvPr/>
        </p:nvSpPr>
        <p:spPr>
          <a:xfrm>
            <a:off x="6476760" y="6248160"/>
            <a:ext cx="685800" cy="360"/>
          </a:xfrm>
          <a:prstGeom prst="line">
            <a:avLst/>
          </a:prstGeom>
          <a:ln w="5724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2" name="Line 22"/>
          <p:cNvSpPr/>
          <p:nvPr/>
        </p:nvSpPr>
        <p:spPr>
          <a:xfrm flipV="1">
            <a:off x="3352680" y="6248160"/>
            <a:ext cx="360" cy="381240"/>
          </a:xfrm>
          <a:prstGeom prst="line">
            <a:avLst/>
          </a:prstGeom>
          <a:ln w="5724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3" name="Line 23"/>
          <p:cNvSpPr/>
          <p:nvPr/>
        </p:nvSpPr>
        <p:spPr>
          <a:xfrm flipV="1">
            <a:off x="3657600" y="6248160"/>
            <a:ext cx="360" cy="381240"/>
          </a:xfrm>
          <a:prstGeom prst="line">
            <a:avLst/>
          </a:prstGeom>
          <a:ln w="5724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4" name="Line 24"/>
          <p:cNvSpPr/>
          <p:nvPr/>
        </p:nvSpPr>
        <p:spPr>
          <a:xfrm>
            <a:off x="3352680" y="6248160"/>
            <a:ext cx="304920" cy="360"/>
          </a:xfrm>
          <a:prstGeom prst="line">
            <a:avLst/>
          </a:prstGeom>
          <a:ln w="5724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5" name="Line 25"/>
          <p:cNvSpPr/>
          <p:nvPr/>
        </p:nvSpPr>
        <p:spPr>
          <a:xfrm>
            <a:off x="3657600" y="6248160"/>
            <a:ext cx="152280" cy="381240"/>
          </a:xfrm>
          <a:prstGeom prst="line">
            <a:avLst/>
          </a:prstGeom>
          <a:ln w="5724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6" name="CustomShape 26"/>
          <p:cNvSpPr/>
          <p:nvPr/>
        </p:nvSpPr>
        <p:spPr>
          <a:xfrm>
            <a:off x="3429000" y="6019920"/>
            <a:ext cx="151920" cy="151920"/>
          </a:xfrm>
          <a:prstGeom prst="ellipse">
            <a:avLst/>
          </a:prstGeom>
          <a:solidFill>
            <a:srgbClr val="99ccff"/>
          </a:solidFill>
          <a:ln w="936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7" name="CustomShape 27"/>
          <p:cNvSpPr/>
          <p:nvPr/>
        </p:nvSpPr>
        <p:spPr>
          <a:xfrm>
            <a:off x="6553080" y="6019920"/>
            <a:ext cx="151920" cy="151920"/>
          </a:xfrm>
          <a:prstGeom prst="ellipse">
            <a:avLst/>
          </a:prstGeom>
          <a:solidFill>
            <a:srgbClr val="ff00ff"/>
          </a:solidFill>
          <a:ln w="9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88" name="" descr=""/>
          <p:cNvPicPr/>
          <p:nvPr/>
        </p:nvPicPr>
        <p:blipFill>
          <a:blip r:embed="rId1"/>
          <a:stretch/>
        </p:blipFill>
        <p:spPr>
          <a:xfrm>
            <a:off x="228600" y="457200"/>
            <a:ext cx="8610480" cy="5956200"/>
          </a:xfrm>
          <a:prstGeom prst="rect">
            <a:avLst/>
          </a:prstGeom>
          <a:ln>
            <a:noFill/>
          </a:ln>
        </p:spPr>
      </p:pic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TextShape 1"/>
          <p:cNvSpPr txBox="1"/>
          <p:nvPr/>
        </p:nvSpPr>
        <p:spPr>
          <a:xfrm>
            <a:off x="179640" y="332640"/>
            <a:ext cx="7543440" cy="1431720"/>
          </a:xfrm>
          <a:prstGeom prst="rect">
            <a:avLst/>
          </a:prstGeom>
          <a:solidFill>
            <a:srgbClr val="00416e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Outils non-adaptés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0" name="TextShape 2"/>
          <p:cNvSpPr txBox="1"/>
          <p:nvPr/>
        </p:nvSpPr>
        <p:spPr>
          <a:xfrm>
            <a:off x="1066680" y="1981080"/>
            <a:ext cx="754344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La femme avait un tiers de la force de pogne de son collègue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Si elle utilisait une clé de même taille que la sienne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Elle prenait 40% de temps de plus 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Elle souffre de problèmes à l’épaule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Avec une clé deux fois plus longue, elle devient plus vite que son collègue, par un facteur de 60%. 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  <p:pic>
        <p:nvPicPr>
          <p:cNvPr id="991" name="" descr=""/>
          <p:cNvPicPr/>
          <p:nvPr/>
        </p:nvPicPr>
        <p:blipFill>
          <a:blip r:embed="rId1"/>
          <a:stretch/>
        </p:blipFill>
        <p:spPr>
          <a:xfrm>
            <a:off x="6870600" y="0"/>
            <a:ext cx="2260440" cy="154944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TextShape 1"/>
          <p:cNvSpPr txBox="1"/>
          <p:nvPr/>
        </p:nvSpPr>
        <p:spPr>
          <a:xfrm>
            <a:off x="251640" y="260640"/>
            <a:ext cx="8712720" cy="12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femmes dans le monde du travail : 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d’hier à aujourd’hui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0" name="TextShape 2"/>
          <p:cNvSpPr txBox="1"/>
          <p:nvPr/>
        </p:nvSpPr>
        <p:spPr>
          <a:xfrm>
            <a:off x="251640" y="1628640"/>
            <a:ext cx="8568720" cy="504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Françoise Milewski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Economiste, rédactrice en chef de la Lettre de l’OFCE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Extrait du rapport remis à la Ministre de la Parité et de l’Egalité professionnelle, 2005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précarité des femmes sur le marché du travail, 2006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Sylvie Schweitzer</a:t>
            </a: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Historienne, Professeure à l’Université Lumière-Lyon II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Les femmes ont toujours travaillé » 2002, Ed. Odile Jacob, collection Histoire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TextShape 1"/>
          <p:cNvSpPr txBox="1"/>
          <p:nvPr/>
        </p:nvSpPr>
        <p:spPr>
          <a:xfrm>
            <a:off x="0" y="838080"/>
            <a:ext cx="84578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Plancher à mi-cuisse, </a:t>
            </a:r>
            <a:r>
              <a:rPr b="1" lang="fr-FR" sz="40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
</a:t>
            </a:r>
            <a:r>
              <a:rPr b="1" lang="fr-FR" sz="40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capacité médiane</a:t>
            </a:r>
            <a:r>
              <a:rPr b="1" lang="fr-FR" sz="32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
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93" name="Table 2"/>
          <p:cNvGraphicFramePr/>
          <p:nvPr/>
        </p:nvGraphicFramePr>
        <p:xfrm>
          <a:off x="990720" y="1981080"/>
          <a:ext cx="6893280" cy="3853800"/>
        </p:xfrm>
        <a:graphic>
          <a:graphicData uri="http://schemas.openxmlformats.org/drawingml/2006/table">
            <a:tbl>
              <a:tblPr/>
              <a:tblGrid>
                <a:gridCol w="5330880"/>
                <a:gridCol w="1562400"/>
              </a:tblGrid>
              <a:tr h="734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Charge levée (kg)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F/H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0846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À toutes les 5s: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boîte de largeur de 34cm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60%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0083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À toutes les 2 min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45%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026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À toutes les 30 min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48%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94" name="CustomShape 3"/>
          <p:cNvSpPr/>
          <p:nvPr/>
        </p:nvSpPr>
        <p:spPr>
          <a:xfrm>
            <a:off x="1523880" y="5867280"/>
            <a:ext cx="6933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5" name="CustomShape 4"/>
          <p:cNvSpPr/>
          <p:nvPr/>
        </p:nvSpPr>
        <p:spPr>
          <a:xfrm>
            <a:off x="5031360" y="6172200"/>
            <a:ext cx="292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2800" spc="-1" strike="noStrike">
                <a:solidFill>
                  <a:srgbClr val="eaeaea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6" name="CustomShape 5"/>
          <p:cNvSpPr/>
          <p:nvPr/>
        </p:nvSpPr>
        <p:spPr>
          <a:xfrm>
            <a:off x="321120" y="6050520"/>
            <a:ext cx="876564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27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La différence diminue à mesure que le rythme augmente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TextShape 1"/>
          <p:cNvSpPr txBox="1"/>
          <p:nvPr/>
        </p:nvSpPr>
        <p:spPr>
          <a:xfrm>
            <a:off x="272520" y="747000"/>
            <a:ext cx="8668800" cy="651240"/>
          </a:xfrm>
          <a:prstGeom prst="rect">
            <a:avLst/>
          </a:prstGeom>
          <a:solidFill>
            <a:srgbClr val="000061"/>
          </a:solidFill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force des membres supérieurs</a:t>
            </a:r>
            <a:r>
              <a:rPr b="1" lang="fr-FR" sz="32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laboratoire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8" name="TextShape 2"/>
          <p:cNvSpPr txBox="1"/>
          <p:nvPr/>
        </p:nvSpPr>
        <p:spPr>
          <a:xfrm>
            <a:off x="2699640" y="2493000"/>
            <a:ext cx="6264360" cy="19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Charge maximum 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Novices h</a:t>
            </a: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139 kg (</a:t>
            </a:r>
            <a:r>
              <a:rPr b="1" lang="fr-FR" sz="2800" spc="-1" strike="noStrike" u="sng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 kg)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Experts h</a:t>
            </a: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138 kg (</a:t>
            </a:r>
            <a:r>
              <a:rPr b="1" lang="fr-FR" sz="2800" spc="-1" strike="noStrike" u="sng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 kg)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Expertes</a:t>
            </a: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68 kg (</a:t>
            </a:r>
            <a:r>
              <a:rPr b="1" lang="fr-FR" sz="2800" spc="-1" strike="noStrike" u="sng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 kg)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  <p:sp>
        <p:nvSpPr>
          <p:cNvPr id="999" name="CustomShape 3"/>
          <p:cNvSpPr/>
          <p:nvPr/>
        </p:nvSpPr>
        <p:spPr>
          <a:xfrm>
            <a:off x="1066680" y="6488640"/>
            <a:ext cx="8076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fr-FR" sz="1800" spc="-1" strike="noStrike">
                <a:solidFill>
                  <a:srgbClr val="e4f0b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Chaffin et al.,2006 Plamondon et al. 2014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0" name="CustomShape 4"/>
          <p:cNvSpPr/>
          <p:nvPr/>
        </p:nvSpPr>
        <p:spPr>
          <a:xfrm>
            <a:off x="593640" y="552924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01" name="Picture 91" descr=""/>
          <p:cNvPicPr/>
          <p:nvPr/>
        </p:nvPicPr>
        <p:blipFill>
          <a:blip r:embed="rId1"/>
          <a:srcRect l="24474" t="5849" r="21931" b="3249"/>
          <a:stretch/>
        </p:blipFill>
        <p:spPr>
          <a:xfrm>
            <a:off x="154080" y="1615320"/>
            <a:ext cx="2376000" cy="29239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1002" name="CustomShape 5"/>
          <p:cNvSpPr/>
          <p:nvPr/>
        </p:nvSpPr>
        <p:spPr>
          <a:xfrm>
            <a:off x="622440" y="1833840"/>
            <a:ext cx="253440" cy="28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360">
            <a:solidFill>
              <a:schemeClr val="accent3">
                <a:lumMod val="60000"/>
                <a:lumOff val="4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3" name="CustomShape 6"/>
          <p:cNvSpPr/>
          <p:nvPr/>
        </p:nvSpPr>
        <p:spPr>
          <a:xfrm>
            <a:off x="605520" y="4666320"/>
            <a:ext cx="835848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Si on réduit la charge, les femmes performent aussi bien que les hommes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Et elles courent moins de risques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Et elles ajoutent à la diversité des talents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CustomShape 1"/>
          <p:cNvSpPr/>
          <p:nvPr/>
        </p:nvSpPr>
        <p:spPr>
          <a:xfrm>
            <a:off x="609480" y="0"/>
            <a:ext cx="8534160" cy="1752120"/>
          </a:xfrm>
          <a:prstGeom prst="rect">
            <a:avLst/>
          </a:prstGeom>
          <a:solidFill>
            <a:schemeClr val="bg1"/>
          </a:solidFill>
          <a:ln w="1260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5" name="CustomShape 2"/>
          <p:cNvSpPr/>
          <p:nvPr/>
        </p:nvSpPr>
        <p:spPr>
          <a:xfrm>
            <a:off x="2264040" y="2637000"/>
            <a:ext cx="1456560" cy="57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+150%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6" name="CustomShape 3"/>
          <p:cNvSpPr/>
          <p:nvPr/>
        </p:nvSpPr>
        <p:spPr>
          <a:xfrm>
            <a:off x="4357800" y="2637000"/>
            <a:ext cx="1456560" cy="57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+285%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7" name="CustomShape 4"/>
          <p:cNvSpPr/>
          <p:nvPr/>
        </p:nvSpPr>
        <p:spPr>
          <a:xfrm>
            <a:off x="6302520" y="4365720"/>
            <a:ext cx="1456560" cy="57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+170%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8" name="CustomShape 5"/>
          <p:cNvSpPr/>
          <p:nvPr/>
        </p:nvSpPr>
        <p:spPr>
          <a:xfrm>
            <a:off x="0" y="0"/>
            <a:ext cx="9143640" cy="14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Pourcentage d'accidents de travail survenus de 2001 à 2003* durant les mois de mai à octobre, en fonction du sexe. 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9" name="CustomShape 6"/>
          <p:cNvSpPr/>
          <p:nvPr/>
        </p:nvSpPr>
        <p:spPr>
          <a:xfrm>
            <a:off x="-756720" y="616212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* Les données pour 2003 étaient incomplètes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0" name="Picture 9" descr=""/>
          <p:cNvPicPr/>
          <p:nvPr/>
        </p:nvPicPr>
        <p:blipFill>
          <a:blip r:embed="rId1"/>
          <a:stretch/>
        </p:blipFill>
        <p:spPr>
          <a:xfrm>
            <a:off x="5867280" y="1190520"/>
            <a:ext cx="3276360" cy="2263320"/>
          </a:xfrm>
          <a:prstGeom prst="rect">
            <a:avLst/>
          </a:prstGeom>
          <a:ln>
            <a:noFill/>
          </a:ln>
        </p:spPr>
      </p:pic>
      <p:pic>
        <p:nvPicPr>
          <p:cNvPr id="1011" name="" descr=""/>
          <p:cNvPicPr/>
          <p:nvPr/>
        </p:nvPicPr>
        <p:blipFill>
          <a:blip r:embed="rId2"/>
          <a:stretch/>
        </p:blipFill>
        <p:spPr>
          <a:xfrm>
            <a:off x="279360" y="2057400"/>
            <a:ext cx="8852040" cy="4127400"/>
          </a:xfrm>
          <a:prstGeom prst="rect">
            <a:avLst/>
          </a:prstGeom>
          <a:ln>
            <a:noFill/>
          </a:ln>
        </p:spPr>
      </p:pic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TextShape 1"/>
          <p:cNvSpPr txBox="1"/>
          <p:nvPr/>
        </p:nvSpPr>
        <p:spPr>
          <a:xfrm>
            <a:off x="3204000" y="143280"/>
            <a:ext cx="5929560" cy="1431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deuxième rôle (social): </a:t>
            </a: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Horaires de travail à impacts différents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3" name="Espace réservé pour une image  6" descr=""/>
          <p:cNvPicPr/>
          <p:nvPr/>
        </p:nvPicPr>
        <p:blipFill>
          <a:blip r:embed="rId1"/>
          <a:srcRect l="0" t="17679" r="0" b="7393"/>
          <a:stretch/>
        </p:blipFill>
        <p:spPr>
          <a:xfrm>
            <a:off x="1950480" y="2108160"/>
            <a:ext cx="6581520" cy="4560840"/>
          </a:xfrm>
          <a:prstGeom prst="rect">
            <a:avLst/>
          </a:prstGeom>
          <a:ln w="9360">
            <a:solidFill>
              <a:srgbClr val="7f7f7f"/>
            </a:solidFill>
            <a:miter/>
          </a:ln>
        </p:spPr>
      </p:pic>
      <p:pic>
        <p:nvPicPr>
          <p:cNvPr id="1014" name="Picture 2" descr=""/>
          <p:cNvPicPr/>
          <p:nvPr/>
        </p:nvPicPr>
        <p:blipFill>
          <a:blip r:embed="rId2"/>
          <a:stretch/>
        </p:blipFill>
        <p:spPr>
          <a:xfrm>
            <a:off x="107640" y="3079080"/>
            <a:ext cx="1742760" cy="2619000"/>
          </a:xfrm>
          <a:prstGeom prst="rect">
            <a:avLst/>
          </a:prstGeom>
          <a:ln>
            <a:noFill/>
          </a:ln>
        </p:spPr>
      </p:pic>
      <p:sp>
        <p:nvSpPr>
          <p:cNvPr id="1015" name="CustomShape 2"/>
          <p:cNvSpPr/>
          <p:nvPr/>
        </p:nvSpPr>
        <p:spPr>
          <a:xfrm>
            <a:off x="2120400" y="1155600"/>
            <a:ext cx="1821240" cy="1464120"/>
          </a:xfrm>
          <a:prstGeom prst="cloudCallout">
            <a:avLst>
              <a:gd name="adj1" fmla="val -84331"/>
              <a:gd name="adj2" fmla="val 91319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Jour, soir, nuit?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6" name="CustomShape 3"/>
          <p:cNvSpPr/>
          <p:nvPr/>
        </p:nvSpPr>
        <p:spPr>
          <a:xfrm>
            <a:off x="1115640" y="143280"/>
            <a:ext cx="1583640" cy="1464120"/>
          </a:xfrm>
          <a:prstGeom prst="cloudCallout">
            <a:avLst>
              <a:gd name="adj1" fmla="val -84331"/>
              <a:gd name="adj2" fmla="val 91319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ABC?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7" name="CustomShape 4"/>
          <p:cNvSpPr/>
          <p:nvPr/>
        </p:nvSpPr>
        <p:spPr>
          <a:xfrm>
            <a:off x="176040" y="1318320"/>
            <a:ext cx="1583640" cy="1464120"/>
          </a:xfrm>
          <a:prstGeom prst="cloudCallout">
            <a:avLst>
              <a:gd name="adj1" fmla="val -13180"/>
              <a:gd name="adj2" fmla="val 81889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4:2, 4:3, 4:4?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TextShape 1"/>
          <p:cNvSpPr txBox="1"/>
          <p:nvPr/>
        </p:nvSpPr>
        <p:spPr>
          <a:xfrm>
            <a:off x="1066680" y="304920"/>
            <a:ext cx="7543440" cy="1431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Stratégies des agentes de nettoyage</a:t>
            </a:r>
            <a:r>
              <a:rPr b="1" lang="fr-FR" sz="32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
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9" name="TextShape 2"/>
          <p:cNvSpPr txBox="1"/>
          <p:nvPr/>
        </p:nvSpPr>
        <p:spPr>
          <a:xfrm>
            <a:off x="1403640" y="2277000"/>
            <a:ext cx="754344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« Mur de lamentations »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Chercher de l’information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Chercher des conseils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« Arrangements » dépendent de la capacité de repayer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Chercher la bonne équipe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Calculs de choix de « relève »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Travail de nuit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TextShape 1"/>
          <p:cNvSpPr txBox="1"/>
          <p:nvPr/>
        </p:nvSpPr>
        <p:spPr>
          <a:xfrm>
            <a:off x="1066680" y="304920"/>
            <a:ext cx="7543440" cy="1431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Mère monoparentale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1" name="TextShape 2"/>
          <p:cNvSpPr txBox="1"/>
          <p:nvPr/>
        </p:nvSpPr>
        <p:spPr>
          <a:xfrm>
            <a:off x="1066680" y="1736640"/>
            <a:ext cx="754344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Elle choisit le quart de nuit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« Y’avait aucun autre quart que je pouvais faire. Comme je restais chez ma sœur, elle était là, la nuit…mon gars, il faisait ses nuits. »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Mais à quel coût pour sa santé?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« L’année passée, je pensais que j’allais pogner le cancer, j’allais mourir. J’étais au bout… Éventuellement, ton corps, il arrête. » 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TextShape 1"/>
          <p:cNvSpPr txBox="1"/>
          <p:nvPr/>
        </p:nvSpPr>
        <p:spPr>
          <a:xfrm>
            <a:off x="1066680" y="304920"/>
            <a:ext cx="7543440" cy="1431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Invisible et illégitime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3" name="TextShape 2"/>
          <p:cNvSpPr txBox="1"/>
          <p:nvPr/>
        </p:nvSpPr>
        <p:spPr>
          <a:xfrm>
            <a:off x="1066680" y="1981080"/>
            <a:ext cx="754344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b="1" lang="fr-FR" sz="3200" spc="-1" strike="noStrike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Toute cette activité et la souffrance qu’elle engendre sont invisibles pour les gestionnaires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b="1" lang="fr-FR" sz="3200" spc="-1" strike="noStrike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Les activités de conciliation travail-famille sont souvent considérées comme illégitimes au travail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b="1" lang="fr-FR" sz="3200" spc="-1" strike="noStrike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Particulièrement pour les plus désavantagées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extShape 1"/>
          <p:cNvSpPr txBox="1"/>
          <p:nvPr/>
        </p:nvSpPr>
        <p:spPr>
          <a:xfrm>
            <a:off x="107640" y="21240"/>
            <a:ext cx="7543440" cy="1431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La deuxième santé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5" name="TextShape 2"/>
          <p:cNvSpPr txBox="1"/>
          <p:nvPr/>
        </p:nvSpPr>
        <p:spPr>
          <a:xfrm>
            <a:off x="0" y="1477440"/>
            <a:ext cx="7380000" cy="5085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Plus de douleurs pour les femmes (cou, épaules, membres supérieurs, membres inférieurs, dos)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Plus de sites de douleurs pour les femmes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Plus de détresse psychologique pour les femmes (43% c. 23%)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¾ des H et des F montrent un déséquilibre effort/reconnaissance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Conséquence – des souffrances invisibles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  <p:pic>
        <p:nvPicPr>
          <p:cNvPr id="1026" name="Picture 3" descr=""/>
          <p:cNvPicPr/>
          <p:nvPr/>
        </p:nvPicPr>
        <p:blipFill>
          <a:blip r:embed="rId1"/>
          <a:stretch/>
        </p:blipFill>
        <p:spPr>
          <a:xfrm>
            <a:off x="7482240" y="4365000"/>
            <a:ext cx="1661400" cy="2492640"/>
          </a:xfrm>
          <a:prstGeom prst="rect">
            <a:avLst/>
          </a:prstGeom>
          <a:ln>
            <a:noFill/>
          </a:ln>
        </p:spPr>
      </p:pic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Shape 1"/>
          <p:cNvSpPr txBox="1"/>
          <p:nvPr/>
        </p:nvSpPr>
        <p:spPr>
          <a:xfrm>
            <a:off x="304920" y="0"/>
            <a:ext cx="8838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Le 2</a:t>
            </a:r>
            <a:r>
              <a:rPr b="1" lang="fr-FR" sz="4000" spc="-1" strike="noStrike" baseline="3000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e</a:t>
            </a:r>
            <a:r>
              <a:rPr b="1" lang="fr-FR" sz="4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rôle (professionnel) : </a:t>
            </a:r>
            <a:r>
              <a:rPr b="1" lang="fr-FR" sz="40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Dangers sous-estimés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8" name="CustomShape 2"/>
          <p:cNvSpPr/>
          <p:nvPr/>
        </p:nvSpPr>
        <p:spPr>
          <a:xfrm>
            <a:off x="5651640" y="3284640"/>
            <a:ext cx="649080" cy="2015640"/>
          </a:xfrm>
          <a:prstGeom prst="curvedLeftArrow">
            <a:avLst>
              <a:gd name="adj1" fmla="val 62103"/>
              <a:gd name="adj2" fmla="val 124205"/>
              <a:gd name="adj3" fmla="val 33333"/>
            </a:avLst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29" name="Image 3" descr=""/>
          <p:cNvPicPr/>
          <p:nvPr/>
        </p:nvPicPr>
        <p:blipFill>
          <a:blip r:embed="rId1"/>
          <a:stretch/>
        </p:blipFill>
        <p:spPr>
          <a:xfrm>
            <a:off x="2915640" y="1120320"/>
            <a:ext cx="4115880" cy="5737320"/>
          </a:xfrm>
          <a:prstGeom prst="rect">
            <a:avLst/>
          </a:prstGeom>
          <a:ln>
            <a:noFill/>
          </a:ln>
        </p:spPr>
      </p:pic>
      <p:sp>
        <p:nvSpPr>
          <p:cNvPr id="1030" name="CustomShape 3"/>
          <p:cNvSpPr/>
          <p:nvPr/>
        </p:nvSpPr>
        <p:spPr>
          <a:xfrm flipH="1">
            <a:off x="6443640" y="4694760"/>
            <a:ext cx="1439640" cy="7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6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1" name="CustomShape 4"/>
          <p:cNvSpPr/>
          <p:nvPr/>
        </p:nvSpPr>
        <p:spPr>
          <a:xfrm flipH="1">
            <a:off x="6443640" y="5733360"/>
            <a:ext cx="1439640" cy="7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6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2" name="CustomShape 5"/>
          <p:cNvSpPr/>
          <p:nvPr/>
        </p:nvSpPr>
        <p:spPr>
          <a:xfrm>
            <a:off x="179640" y="2643840"/>
            <a:ext cx="2592360" cy="522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3" name="Image 15" descr=""/>
          <p:cNvPicPr/>
          <p:nvPr/>
        </p:nvPicPr>
        <p:blipFill>
          <a:blip r:embed="rId2"/>
          <a:stretch/>
        </p:blipFill>
        <p:spPr>
          <a:xfrm>
            <a:off x="7175520" y="1293480"/>
            <a:ext cx="1844640" cy="184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Shape 1"/>
          <p:cNvSpPr txBox="1"/>
          <p:nvPr/>
        </p:nvSpPr>
        <p:spPr>
          <a:xfrm>
            <a:off x="1066680" y="304920"/>
            <a:ext cx="7543440" cy="1431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Le 2</a:t>
            </a:r>
            <a:r>
              <a:rPr b="1" lang="fr-FR" sz="3600" spc="-1" strike="noStrike" baseline="3000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e</a:t>
            </a:r>
            <a:r>
              <a:rPr b="1" lang="fr-F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rôle (professionnel)</a:t>
            </a:r>
            <a:r>
              <a:rPr b="1" lang="fr-FR" sz="36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
</a:t>
            </a:r>
            <a:r>
              <a:rPr b="1" lang="fr-FR" sz="36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Service aux tables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5" name="TextShape 2"/>
          <p:cNvSpPr txBox="1"/>
          <p:nvPr/>
        </p:nvSpPr>
        <p:spPr>
          <a:xfrm>
            <a:off x="776160" y="1903680"/>
            <a:ext cx="836748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7e profession féminine : 79% féminin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Salaire minimum (sans pourboires) = 6,40 €/h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Métier à pourboires = boni au rendement = travail à haute vitesse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Travail important d’équipe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  <p:pic>
        <p:nvPicPr>
          <p:cNvPr id="1036" name="Picture 2" descr=""/>
          <p:cNvPicPr/>
          <p:nvPr/>
        </p:nvPicPr>
        <p:blipFill>
          <a:blip r:embed="rId1"/>
          <a:stretch/>
        </p:blipFill>
        <p:spPr>
          <a:xfrm>
            <a:off x="6633360" y="5157360"/>
            <a:ext cx="2502000" cy="1685160"/>
          </a:xfrm>
          <a:prstGeom prst="rect">
            <a:avLst/>
          </a:prstGeom>
          <a:ln>
            <a:noFill/>
          </a:ln>
        </p:spPr>
      </p:pic>
      <p:pic>
        <p:nvPicPr>
          <p:cNvPr id="1037" name="Picture 16" descr=""/>
          <p:cNvPicPr/>
          <p:nvPr/>
        </p:nvPicPr>
        <p:blipFill>
          <a:blip r:embed="rId2"/>
          <a:stretch/>
        </p:blipFill>
        <p:spPr>
          <a:xfrm>
            <a:off x="7668360" y="159120"/>
            <a:ext cx="1302480" cy="155628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TextShape 1"/>
          <p:cNvSpPr txBox="1"/>
          <p:nvPr/>
        </p:nvSpPr>
        <p:spPr>
          <a:xfrm>
            <a:off x="46764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femmes dans le monde du travail : 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d’hier à aujourd’hui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2" name="TextShape 2"/>
          <p:cNvSpPr txBox="1"/>
          <p:nvPr/>
        </p:nvSpPr>
        <p:spPr>
          <a:xfrm>
            <a:off x="457200" y="1600200"/>
            <a:ext cx="8229240" cy="4852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fr-FR" sz="3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Anne Flottes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Consultante, Psychodynamicienne du travail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Les conflits du travail. Enjeux politiques du quotidien » Ed. Syllepse, collection Les cahiers de l’émancipation, 2013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fr-FR" sz="3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Danièle Kergoat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Directrice de recherche au CNRS,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Des hommes, des femmes et du travail » in « Comprendre le travail, Education permanente n° 116, 1993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fr-FR" sz="3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Margaret Muriani</a:t>
            </a: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Sociologue, directrice de recherche au CNRS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Les inégalités ici et maintenant, femmes et hommes, sur le marché du travail », Et voilà, n° 64, 2019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TextShape 1"/>
          <p:cNvSpPr txBox="1"/>
          <p:nvPr/>
        </p:nvSpPr>
        <p:spPr>
          <a:xfrm>
            <a:off x="899640" y="332640"/>
            <a:ext cx="7543440" cy="1431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Service aux tables</a:t>
            </a: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
</a:t>
            </a:r>
            <a:r>
              <a:rPr b="1" lang="fr-FR" sz="28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(étude d’Eve Laperrière)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9" name="TextShape 2"/>
          <p:cNvSpPr txBox="1"/>
          <p:nvPr/>
        </p:nvSpPr>
        <p:spPr>
          <a:xfrm>
            <a:off x="1066680" y="1981080"/>
            <a:ext cx="754344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La demande des serveuses 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Douleurs associées au port de charges et à la station debout prolongée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Charge du travail (physique, mentale, émotive)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Manque de reconnaissance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  <p:sp>
        <p:nvSpPr>
          <p:cNvPr id="1040" name="CustomShape 3"/>
          <p:cNvSpPr/>
          <p:nvPr/>
        </p:nvSpPr>
        <p:spPr>
          <a:xfrm>
            <a:off x="2267640" y="45360"/>
            <a:ext cx="6624360" cy="863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1" name="CustomShape 4"/>
          <p:cNvSpPr/>
          <p:nvPr/>
        </p:nvSpPr>
        <p:spPr>
          <a:xfrm>
            <a:off x="899640" y="2565000"/>
            <a:ext cx="7488360" cy="1079640"/>
          </a:xfrm>
          <a:prstGeom prst="mathMultiply">
            <a:avLst>
              <a:gd name="adj1" fmla="val 23520"/>
            </a:avLst>
          </a:prstGeom>
          <a:solidFill>
            <a:srgbClr val="ff0066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2" name="CustomShape 5"/>
          <p:cNvSpPr/>
          <p:nvPr/>
        </p:nvSpPr>
        <p:spPr>
          <a:xfrm>
            <a:off x="1591920" y="5877360"/>
            <a:ext cx="6654960" cy="516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« Dites-leur qu’on est intelligente! »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3" name="Picture 2" descr=""/>
          <p:cNvPicPr/>
          <p:nvPr/>
        </p:nvPicPr>
        <p:blipFill>
          <a:blip r:embed="rId1"/>
          <a:stretch/>
        </p:blipFill>
        <p:spPr>
          <a:xfrm>
            <a:off x="6804360" y="41040"/>
            <a:ext cx="2339280" cy="156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Image 8" descr=""/>
          <p:cNvPicPr/>
          <p:nvPr/>
        </p:nvPicPr>
        <p:blipFill>
          <a:blip r:embed="rId1"/>
          <a:stretch/>
        </p:blipFill>
        <p:spPr>
          <a:xfrm>
            <a:off x="6591600" y="4585680"/>
            <a:ext cx="2552040" cy="2250720"/>
          </a:xfrm>
          <a:prstGeom prst="rect">
            <a:avLst/>
          </a:prstGeom>
          <a:ln>
            <a:noFill/>
          </a:ln>
        </p:spPr>
      </p:pic>
      <p:sp>
        <p:nvSpPr>
          <p:cNvPr id="1045" name="TextShape 1"/>
          <p:cNvSpPr txBox="1"/>
          <p:nvPr/>
        </p:nvSpPr>
        <p:spPr>
          <a:xfrm>
            <a:off x="1066680" y="304920"/>
            <a:ext cx="7543440" cy="1431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Défis cognitifs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6" name="TextShape 2"/>
          <p:cNvSpPr txBox="1"/>
          <p:nvPr/>
        </p:nvSpPr>
        <p:spPr>
          <a:xfrm>
            <a:off x="1066680" y="1981080"/>
            <a:ext cx="754344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Servir plusieurs clients, en intercalant les opérations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Se rappeler des commandes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Être rapide sans escamoter le service, en offrant le sourire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  <p:sp>
        <p:nvSpPr>
          <p:cNvPr id="1047" name="CustomShape 3"/>
          <p:cNvSpPr/>
          <p:nvPr/>
        </p:nvSpPr>
        <p:spPr>
          <a:xfrm>
            <a:off x="4214160" y="0"/>
            <a:ext cx="4146120" cy="1340280"/>
          </a:xfrm>
          <a:prstGeom prst="wedgeEllipseCallout">
            <a:avLst>
              <a:gd name="adj1" fmla="val 55406"/>
              <a:gd name="adj2" fmla="val 277231"/>
            </a:avLst>
          </a:prstGeom>
          <a:solidFill>
            <a:srgbClr val="cc0066"/>
          </a:solidFill>
          <a:ln>
            <a:noFill/>
          </a:ln>
          <a:effectLst>
            <a:outerShdw algn="ctr" blurRad="25400" dir="5280058" dist="25399" rotWithShape="0">
              <a:schemeClr val="bg2">
                <a:alpha val="45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fr-FR" sz="3000" spc="-1" strike="noStrike">
                <a:solidFill>
                  <a:srgbClr val="ededed"/>
                </a:solidFill>
                <a:uFill>
                  <a:solidFill>
                    <a:srgbClr val="ffffff"/>
                  </a:solidFill>
                </a:uFill>
                <a:latin typeface="Tahoma"/>
                <a:ea typeface="Georgia"/>
              </a:rPr>
              <a:t>Au début , t'en rêves la nuit."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8" name="CustomShape 4"/>
          <p:cNvSpPr/>
          <p:nvPr/>
        </p:nvSpPr>
        <p:spPr>
          <a:xfrm>
            <a:off x="4214160" y="3762000"/>
            <a:ext cx="5008320" cy="2846880"/>
          </a:xfrm>
          <a:prstGeom prst="wedgeEllipseCallout">
            <a:avLst>
              <a:gd name="adj1" fmla="val -66847"/>
              <a:gd name="adj2" fmla="val -39394"/>
            </a:avLst>
          </a:prstGeom>
          <a:blipFill>
            <a:blip r:embed="rId2"/>
            <a:tile/>
          </a:blipFill>
          <a:ln>
            <a:noFill/>
          </a:ln>
          <a:effectLst>
            <a:outerShdw algn="ctr" blurRad="25400" dir="5280058" dist="25399" rotWithShape="0">
              <a:schemeClr val="bg2">
                <a:alpha val="45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3000" spc="-1" strike="noStrike">
                <a:solidFill>
                  <a:srgbClr val="ededed"/>
                </a:solidFill>
                <a:uFill>
                  <a:solidFill>
                    <a:srgbClr val="ffffff"/>
                  </a:solidFill>
                </a:uFill>
                <a:latin typeface="Tahoma"/>
                <a:ea typeface="Georgia"/>
              </a:rPr>
              <a:t>je me répète : eau/facture/ketchup/café+thé... eau/facture/ketchup/café..."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9" name="CustomShape 5"/>
          <p:cNvSpPr/>
          <p:nvPr/>
        </p:nvSpPr>
        <p:spPr>
          <a:xfrm>
            <a:off x="971640" y="2133000"/>
            <a:ext cx="3456000" cy="3744000"/>
          </a:xfrm>
          <a:prstGeom prst="wedgeEllipseCallout">
            <a:avLst>
              <a:gd name="adj1" fmla="val 46279"/>
              <a:gd name="adj2" fmla="val 38795"/>
            </a:avLst>
          </a:prstGeom>
          <a:blipFill>
            <a:blip r:embed="rId3"/>
            <a:tile/>
          </a:blipFill>
          <a:ln>
            <a:noFill/>
          </a:ln>
          <a:effectLst>
            <a:outerShdw algn="ctr" blurRad="25400" dir="5280058" dist="25399" rotWithShape="0">
              <a:schemeClr val="bg2">
                <a:alpha val="45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fr-FR" sz="3000" spc="-1" strike="noStrike">
                <a:solidFill>
                  <a:srgbClr val="ededed"/>
                </a:solidFill>
                <a:uFill>
                  <a:solidFill>
                    <a:srgbClr val="ffffff"/>
                  </a:solidFill>
                </a:uFill>
                <a:latin typeface="Tahoma"/>
                <a:ea typeface="Georgia"/>
              </a:rPr>
              <a:t>Tu arrêtes de travailler, ton cerveau fonctionne encore."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0" name="CustomShape 6"/>
          <p:cNvSpPr/>
          <p:nvPr/>
        </p:nvSpPr>
        <p:spPr>
          <a:xfrm>
            <a:off x="1019160" y="168840"/>
            <a:ext cx="6388920" cy="2856600"/>
          </a:xfrm>
          <a:prstGeom prst="wedgeEllipseCallout">
            <a:avLst>
              <a:gd name="adj1" fmla="val 40345"/>
              <a:gd name="adj2" fmla="val 108910"/>
            </a:avLst>
          </a:prstGeom>
          <a:solidFill>
            <a:srgbClr val="ff0066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ededed"/>
                </a:solidFill>
                <a:uFill>
                  <a:solidFill>
                    <a:srgbClr val="ffffff"/>
                  </a:solidFill>
                </a:uFill>
                <a:latin typeface="Tahoma"/>
                <a:ea typeface="Georgia"/>
              </a:rPr>
              <a:t>Pour être serveuse, tu dois avoir toute ta tête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TextShape 1"/>
          <p:cNvSpPr txBox="1"/>
          <p:nvPr/>
        </p:nvSpPr>
        <p:spPr>
          <a:xfrm>
            <a:off x="321120" y="548640"/>
            <a:ext cx="8820000" cy="1431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Activité différente des serveurs et serveuses</a:t>
            </a: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
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52" name="Table 2"/>
          <p:cNvGraphicFramePr/>
          <p:nvPr/>
        </p:nvGraphicFramePr>
        <p:xfrm>
          <a:off x="284400" y="1772640"/>
          <a:ext cx="8856720" cy="2762280"/>
        </p:xfrm>
        <a:graphic>
          <a:graphicData uri="http://schemas.openxmlformats.org/drawingml/2006/table">
            <a:tbl>
              <a:tblPr/>
              <a:tblGrid>
                <a:gridCol w="2304000"/>
                <a:gridCol w="2124000"/>
                <a:gridCol w="2214000"/>
                <a:gridCol w="2214720"/>
              </a:tblGrid>
              <a:tr h="91188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Observation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Femmes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Hommes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% diff.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6ccff"/>
                    </a:solidFill>
                  </a:tcPr>
                </a:tc>
              </a:tr>
              <a:tr h="103356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vitesse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38 pas/min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21 pas/min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81%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504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temps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marchent 27% du temps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marchent 15% du temps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80%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99"/>
                    </a:solidFill>
                  </a:tcPr>
                </a:tc>
              </a:tr>
              <a:tr h="562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foulée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1m22 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1m33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9%</a:t>
                      </a:r>
                      <a:endParaRPr lang="fr-FR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cff"/>
                    </a:solidFill>
                  </a:tcPr>
                </a:tc>
              </a:tr>
            </a:tbl>
          </a:graphicData>
        </a:graphic>
      </p:graphicFrame>
      <p:sp>
        <p:nvSpPr>
          <p:cNvPr id="1053" name="CustomShape 3"/>
          <p:cNvSpPr/>
          <p:nvPr/>
        </p:nvSpPr>
        <p:spPr>
          <a:xfrm>
            <a:off x="3285360" y="5889240"/>
            <a:ext cx="2214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Pourquoi?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4" name="CustomShape 4"/>
          <p:cNvSpPr/>
          <p:nvPr/>
        </p:nvSpPr>
        <p:spPr>
          <a:xfrm>
            <a:off x="5562360" y="5627520"/>
            <a:ext cx="3323520" cy="118692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Assiettes?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Vocation de service?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0" dur="indefinite" restart="never" nodeType="tmRoot">
          <p:childTnLst>
            <p:seq>
              <p:cTn id="91" dur="indefinite" nodeType="mainSeq">
                <p:childTnLst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3" descr=""/>
          <p:cNvPicPr/>
          <p:nvPr/>
        </p:nvPicPr>
        <p:blipFill>
          <a:blip r:embed="rId1"/>
          <a:stretch/>
        </p:blipFill>
        <p:spPr>
          <a:xfrm>
            <a:off x="1907640" y="1628640"/>
            <a:ext cx="6876360" cy="4740480"/>
          </a:xfrm>
          <a:prstGeom prst="rect">
            <a:avLst/>
          </a:prstGeom>
          <a:ln>
            <a:noFill/>
          </a:ln>
        </p:spPr>
      </p:pic>
      <p:sp>
        <p:nvSpPr>
          <p:cNvPr id="1056" name="CustomShape 1"/>
          <p:cNvSpPr/>
          <p:nvPr/>
        </p:nvSpPr>
        <p:spPr>
          <a:xfrm>
            <a:off x="1907640" y="1628640"/>
            <a:ext cx="6876360" cy="92664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57" name="CustomShape 2"/>
          <p:cNvSpPr/>
          <p:nvPr/>
        </p:nvSpPr>
        <p:spPr>
          <a:xfrm>
            <a:off x="2538360" y="28440"/>
            <a:ext cx="592200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Atelier d’imprimerie 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aides de finition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ARACT Normandie 2009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Shape 1"/>
          <p:cNvSpPr txBox="1"/>
          <p:nvPr/>
        </p:nvSpPr>
        <p:spPr>
          <a:xfrm>
            <a:off x="1143000" y="609480"/>
            <a:ext cx="438588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Pourquoi les femmes ont mal?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9" name="TextShape 2"/>
          <p:cNvSpPr txBox="1"/>
          <p:nvPr/>
        </p:nvSpPr>
        <p:spPr>
          <a:xfrm>
            <a:off x="1066680" y="1981080"/>
            <a:ext cx="754344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En 2005-09, 21 femmes ont travaillé comme aides de finition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17 restent (1 retraite, 3 malades)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En 2005-09, 19 hommes ont travaillé comme aides de finition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lvl="1" marL="743040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7 restent (9 promus, 3 démissions)</a:t>
            </a:r>
            <a:endParaRPr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Les femmes ont travaillé pendant beaucoup plus longtemps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  <p:pic>
        <p:nvPicPr>
          <p:cNvPr id="1060" name="Image 3" descr=""/>
          <p:cNvPicPr/>
          <p:nvPr/>
        </p:nvPicPr>
        <p:blipFill>
          <a:blip r:embed="rId1"/>
          <a:stretch/>
        </p:blipFill>
        <p:spPr>
          <a:xfrm>
            <a:off x="6804360" y="0"/>
            <a:ext cx="2304720" cy="2060640"/>
          </a:xfrm>
          <a:prstGeom prst="rect">
            <a:avLst/>
          </a:prstGeom>
          <a:ln>
            <a:noFill/>
          </a:ln>
        </p:spPr>
      </p:pic>
    </p:spTree>
  </p:cSld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1" name="Graphique 1"/>
          <p:cNvGraphicFramePr/>
          <p:nvPr/>
        </p:nvGraphicFramePr>
        <p:xfrm>
          <a:off x="2062080" y="1467000"/>
          <a:ext cx="7081560" cy="527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62" name="CustomShape 1"/>
          <p:cNvSpPr/>
          <p:nvPr/>
        </p:nvSpPr>
        <p:spPr>
          <a:xfrm>
            <a:off x="1331640" y="404640"/>
            <a:ext cx="781200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Parcours des femmes et hommes d’un atelier de finition, Normandie, 2009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3" name="CustomShape 2"/>
          <p:cNvSpPr/>
          <p:nvPr/>
        </p:nvSpPr>
        <p:spPr>
          <a:xfrm>
            <a:off x="59040" y="5820120"/>
            <a:ext cx="1944000" cy="639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fr-FR" sz="1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Âge et ancienneté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4" name="Picture 17" descr=""/>
          <p:cNvPicPr/>
          <p:nvPr/>
        </p:nvPicPr>
        <p:blipFill>
          <a:blip r:embed="rId2"/>
          <a:stretch/>
        </p:blipFill>
        <p:spPr>
          <a:xfrm>
            <a:off x="98280" y="1559520"/>
            <a:ext cx="2070720" cy="1730160"/>
          </a:xfrm>
          <a:prstGeom prst="rect">
            <a:avLst/>
          </a:prstGeom>
          <a:ln w="12600">
            <a:noFill/>
          </a:ln>
        </p:spPr>
      </p:pic>
      <p:pic>
        <p:nvPicPr>
          <p:cNvPr id="1065" name="Picture 18" descr=""/>
          <p:cNvPicPr/>
          <p:nvPr/>
        </p:nvPicPr>
        <p:blipFill>
          <a:blip r:embed="rId3"/>
          <a:stretch/>
        </p:blipFill>
        <p:spPr>
          <a:xfrm>
            <a:off x="0" y="1481760"/>
            <a:ext cx="2267280" cy="2015280"/>
          </a:xfrm>
          <a:prstGeom prst="rect">
            <a:avLst/>
          </a:prstGeom>
          <a:ln w="12600">
            <a:noFill/>
          </a:ln>
        </p:spPr>
      </p:pic>
    </p:spTree>
  </p:cSld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TextShape 1"/>
          <p:cNvSpPr txBox="1"/>
          <p:nvPr/>
        </p:nvSpPr>
        <p:spPr>
          <a:xfrm>
            <a:off x="1066680" y="304920"/>
            <a:ext cx="7543440" cy="1431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Obstacles au changement</a:t>
            </a:r>
            <a:endParaRPr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7" name="TextShape 2"/>
          <p:cNvSpPr txBox="1"/>
          <p:nvPr/>
        </p:nvSpPr>
        <p:spPr>
          <a:xfrm>
            <a:off x="1066680" y="1981080"/>
            <a:ext cx="754344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L’étude de l’ARACT révèle le fardeau insoupçonné du travail des femmes 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  <a:p>
            <a:pPr marL="343080" indent="-342720">
              <a:lnSpc>
                <a:spcPct val="100000"/>
              </a:lnSpc>
              <a:buClr>
                <a:srgbClr val="ffffcc"/>
              </a:buClr>
              <a:buSzPct val="70000"/>
              <a:buFont typeface="Wingdings" charset="2"/>
              <a:buChar char=""/>
            </a:pPr>
            <a:r>
              <a:rPr lang="fr-F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 l’employeur, tout en le reconnaisant, refuse de le changer</a:t>
            </a:r>
            <a:endParaRPr lang="fr-FR" sz="32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 Rounded MT Bold"/>
            </a:endParaRPr>
          </a:p>
        </p:txBody>
      </p:sp>
      <p:pic>
        <p:nvPicPr>
          <p:cNvPr id="1068" name="Image 3" descr=""/>
          <p:cNvPicPr/>
          <p:nvPr/>
        </p:nvPicPr>
        <p:blipFill>
          <a:blip r:embed="rId1"/>
          <a:stretch/>
        </p:blipFill>
        <p:spPr>
          <a:xfrm>
            <a:off x="6804360" y="4797000"/>
            <a:ext cx="2339280" cy="2060640"/>
          </a:xfrm>
          <a:prstGeom prst="rect">
            <a:avLst/>
          </a:prstGeom>
          <a:ln>
            <a:noFill/>
          </a:ln>
        </p:spPr>
      </p:pic>
      <p:pic>
        <p:nvPicPr>
          <p:cNvPr id="1069" name="Image 4" descr=""/>
          <p:cNvPicPr/>
          <p:nvPr/>
        </p:nvPicPr>
        <p:blipFill>
          <a:blip r:embed="rId2"/>
          <a:stretch/>
        </p:blipFill>
        <p:spPr>
          <a:xfrm>
            <a:off x="827640" y="4874760"/>
            <a:ext cx="2520000" cy="1966320"/>
          </a:xfrm>
          <a:prstGeom prst="rect">
            <a:avLst/>
          </a:prstGeom>
          <a:ln>
            <a:noFill/>
          </a:ln>
        </p:spPr>
      </p:pic>
    </p:spTree>
  </p:cSld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CustomShape 1"/>
          <p:cNvSpPr/>
          <p:nvPr/>
        </p:nvSpPr>
        <p:spPr>
          <a:xfrm>
            <a:off x="7362000" y="2217240"/>
            <a:ext cx="1778040" cy="4640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1" name="CustomShape 2"/>
          <p:cNvSpPr/>
          <p:nvPr/>
        </p:nvSpPr>
        <p:spPr>
          <a:xfrm>
            <a:off x="107640" y="1845000"/>
            <a:ext cx="9032400" cy="5637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Adapter les postes, les outils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Faire un effort quand les femmes arrivent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Reconnaître les risques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Inclure l’articulation travail/famille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Promouvoir le travail d’équipe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Respecter les spécificités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1" lang="fr-F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Insister </a:t>
            </a:r>
            <a:r>
              <a:rPr lang="fr-FR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(cest pour leur bien – la diversité rapporte)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2" name="CustomShape 3"/>
          <p:cNvSpPr/>
          <p:nvPr/>
        </p:nvSpPr>
        <p:spPr>
          <a:xfrm>
            <a:off x="7668360" y="2217240"/>
            <a:ext cx="1475280" cy="100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fr-FR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http://ecosociete.org/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3" name="Image 14" descr=""/>
          <p:cNvPicPr/>
          <p:nvPr/>
        </p:nvPicPr>
        <p:blipFill>
          <a:blip r:embed="rId1"/>
          <a:stretch/>
        </p:blipFill>
        <p:spPr>
          <a:xfrm>
            <a:off x="7668360" y="24480"/>
            <a:ext cx="1472040" cy="2192400"/>
          </a:xfrm>
          <a:prstGeom prst="rect">
            <a:avLst/>
          </a:prstGeom>
          <a:ln>
            <a:noFill/>
          </a:ln>
        </p:spPr>
      </p:pic>
      <p:sp>
        <p:nvSpPr>
          <p:cNvPr id="1074" name="CustomShape 4"/>
          <p:cNvSpPr/>
          <p:nvPr/>
        </p:nvSpPr>
        <p:spPr>
          <a:xfrm>
            <a:off x="971640" y="357120"/>
            <a:ext cx="3096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ccff33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Comment prévenir??</a:t>
            </a:r>
            <a:endParaRPr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TextShape 1"/>
          <p:cNvSpPr txBox="1"/>
          <p:nvPr/>
        </p:nvSpPr>
        <p:spPr>
          <a:xfrm>
            <a:off x="755640" y="1556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ECHANGES</a:t>
            </a: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AVEC LA SALLE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6" name="TextShape 2"/>
          <p:cNvSpPr txBox="1"/>
          <p:nvPr/>
        </p:nvSpPr>
        <p:spPr>
          <a:xfrm>
            <a:off x="2123640" y="3573000"/>
            <a:ext cx="5256360" cy="230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71685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Santé au travail des femmes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71685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Journée régionale d’action organisée par le Comité Régional d’Orientation des Conditions de Travail de Bretagne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7" name="Picture 2" descr=""/>
          <p:cNvPicPr/>
          <p:nvPr/>
        </p:nvPicPr>
        <p:blipFill>
          <a:blip r:embed="rId1"/>
          <a:stretch/>
        </p:blipFill>
        <p:spPr>
          <a:xfrm>
            <a:off x="1619640" y="116640"/>
            <a:ext cx="3493800" cy="456840"/>
          </a:xfrm>
          <a:prstGeom prst="rect">
            <a:avLst/>
          </a:prstGeom>
          <a:ln>
            <a:noFill/>
          </a:ln>
        </p:spPr>
      </p:pic>
    </p:spTree>
  </p:cSld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TextShape 1"/>
          <p:cNvSpPr txBox="1"/>
          <p:nvPr/>
        </p:nvSpPr>
        <p:spPr>
          <a:xfrm>
            <a:off x="755640" y="1556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PAUSE DEJEUNER</a:t>
            </a: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REPRISE DES TRAVAUX A 14 HEURES 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9" name="TextShape 2"/>
          <p:cNvSpPr txBox="1"/>
          <p:nvPr/>
        </p:nvSpPr>
        <p:spPr>
          <a:xfrm>
            <a:off x="2123640" y="3789000"/>
            <a:ext cx="5256360" cy="230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71685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Santé au travail des femmes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71685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Journée régionale d’action organisée par le Comité Régional d’Orientation des Conditions de Travail de Bretagne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0" name="Picture 2" descr=""/>
          <p:cNvPicPr/>
          <p:nvPr/>
        </p:nvPicPr>
        <p:blipFill>
          <a:blip r:embed="rId1"/>
          <a:stretch/>
        </p:blipFill>
        <p:spPr>
          <a:xfrm>
            <a:off x="1619640" y="116640"/>
            <a:ext cx="3493800" cy="45684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extShape 1"/>
          <p:cNvSpPr txBox="1"/>
          <p:nvPr/>
        </p:nvSpPr>
        <p:spPr>
          <a:xfrm>
            <a:off x="467640" y="404640"/>
            <a:ext cx="8229240" cy="85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femmes dans le monde du travail : 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2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d’hier à aujourd’hui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4" name="TextShape 2"/>
          <p:cNvSpPr txBox="1"/>
          <p:nvPr/>
        </p:nvSpPr>
        <p:spPr>
          <a:xfrm>
            <a:off x="457200" y="2349000"/>
            <a:ext cx="8229240" cy="377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Association Santé et médecine du travail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Femmes au travail, violences vécue » Ed. La découverte et Syros, dir. Eve Semat, Paris, 2000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extShape 1"/>
          <p:cNvSpPr txBox="1"/>
          <p:nvPr/>
        </p:nvSpPr>
        <p:spPr>
          <a:xfrm>
            <a:off x="899640" y="2205000"/>
            <a:ext cx="7772040" cy="20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50360">
              <a:lnSpc>
                <a:spcPct val="115000"/>
              </a:lnSpc>
            </a:pPr>
            <a:r>
              <a:rPr b="1" lang="fr-FR" sz="24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Table ronde</a:t>
            </a:r>
            <a:r>
              <a:rPr b="1" lang="fr-FR" sz="24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4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comment prendre en compte les enjeux de santé au travail des femmes dans les actions de prévention ?</a:t>
            </a:r>
            <a:r>
              <a:rPr b="1" lang="fr-FR" sz="28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8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
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2" name="Picture 3" descr=""/>
          <p:cNvPicPr/>
          <p:nvPr/>
        </p:nvPicPr>
        <p:blipFill>
          <a:blip r:embed="rId1"/>
          <a:stretch/>
        </p:blipFill>
        <p:spPr>
          <a:xfrm rot="20005800">
            <a:off x="437760" y="177120"/>
            <a:ext cx="1678320" cy="1873800"/>
          </a:xfrm>
          <a:prstGeom prst="rect">
            <a:avLst/>
          </a:prstGeom>
          <a:ln>
            <a:noFill/>
          </a:ln>
        </p:spPr>
      </p:pic>
      <p:pic>
        <p:nvPicPr>
          <p:cNvPr id="1083" name="Picture 2" descr=""/>
          <p:cNvPicPr/>
          <p:nvPr/>
        </p:nvPicPr>
        <p:blipFill>
          <a:blip r:embed="rId2"/>
          <a:stretch/>
        </p:blipFill>
        <p:spPr>
          <a:xfrm>
            <a:off x="4932000" y="419760"/>
            <a:ext cx="3493800" cy="456840"/>
          </a:xfrm>
          <a:prstGeom prst="rect">
            <a:avLst/>
          </a:prstGeom>
          <a:ln>
            <a:noFill/>
          </a:ln>
        </p:spPr>
      </p:pic>
      <p:sp>
        <p:nvSpPr>
          <p:cNvPr id="1084" name="CustomShape 2"/>
          <p:cNvSpPr/>
          <p:nvPr/>
        </p:nvSpPr>
        <p:spPr>
          <a:xfrm>
            <a:off x="755640" y="4221000"/>
            <a:ext cx="7772040" cy="201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0360" algn="r">
              <a:lnSpc>
                <a:spcPct val="115000"/>
              </a:lnSpc>
            </a:pPr>
            <a:r>
              <a:rPr b="1" lang="fr-FR" sz="2000" spc="-1" strike="noStrike" cap="all">
                <a:solidFill>
                  <a:srgbClr val="fda02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Micheline TRIBBIA </a:t>
            </a:r>
            <a:r>
              <a:rPr b="1" lang="fr-FR" sz="20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– </a:t>
            </a:r>
            <a:r>
              <a:rPr b="1" lang="fr-FR" sz="14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Aract Grand Est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360" algn="r">
              <a:lnSpc>
                <a:spcPct val="115000"/>
              </a:lnSpc>
            </a:pPr>
            <a:r>
              <a:rPr b="1" lang="fr-FR" sz="2000" spc="-1" strike="noStrike" cap="all">
                <a:solidFill>
                  <a:srgbClr val="fda02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Frédérique MARIA </a:t>
            </a:r>
            <a:r>
              <a:rPr b="1" lang="fr-FR" sz="20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– </a:t>
            </a:r>
            <a:r>
              <a:rPr b="1" lang="fr-FR" sz="14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représentante CPME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360" algn="r">
              <a:lnSpc>
                <a:spcPct val="115000"/>
              </a:lnSpc>
            </a:pPr>
            <a:r>
              <a:rPr b="1" lang="fr-FR" sz="2000" spc="-1" strike="noStrike" cap="all">
                <a:solidFill>
                  <a:srgbClr val="fda02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Guillaume CRUBLET </a:t>
            </a:r>
            <a:r>
              <a:rPr b="1" lang="fr-FR" sz="20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– </a:t>
            </a:r>
            <a:r>
              <a:rPr b="1" lang="fr-FR" sz="12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anim. santé sécu. SDAEC Terralliance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360" algn="r">
              <a:lnSpc>
                <a:spcPct val="115000"/>
              </a:lnSpc>
            </a:pPr>
            <a:r>
              <a:rPr b="1" lang="fr-FR" sz="2000" spc="-1" strike="noStrike" cap="all">
                <a:solidFill>
                  <a:srgbClr val="fda02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Dr Haney Teillaud </a:t>
            </a:r>
            <a:r>
              <a:rPr b="1" lang="fr-FR" sz="20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– </a:t>
            </a:r>
            <a:r>
              <a:rPr b="1" lang="fr-FR" sz="14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médecin du travail AMIEM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360" algn="r">
              <a:lnSpc>
                <a:spcPct val="115000"/>
              </a:lnSpc>
            </a:pPr>
            <a:r>
              <a:rPr b="1" lang="fr-FR" sz="20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Animation : </a:t>
            </a:r>
            <a:r>
              <a:rPr b="1" lang="fr-FR" sz="2000" spc="-1" strike="noStrike" cap="all">
                <a:solidFill>
                  <a:srgbClr val="fda02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Hélène Plassoux</a:t>
            </a:r>
            <a:r>
              <a:rPr b="1" lang="fr-FR" sz="20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, </a:t>
            </a:r>
            <a:r>
              <a:rPr b="1" lang="fr-FR" sz="14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ARACT Bretagne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360">
              <a:lnSpc>
                <a:spcPct val="115000"/>
              </a:lnSpc>
            </a:pPr>
            <a:r>
              <a:rPr b="1" lang="fr-FR" sz="28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  <a:ea typeface="Franklin Gothic Book"/>
              </a:rPr>
              <a:t>
</a:t>
            </a:r>
            <a:r>
              <a:rPr b="1" lang="fr-FR" sz="36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
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Image 36" descr=""/>
          <p:cNvPicPr/>
          <p:nvPr/>
        </p:nvPicPr>
        <p:blipFill>
          <a:blip r:embed="rId1"/>
          <a:stretch/>
        </p:blipFill>
        <p:spPr>
          <a:xfrm>
            <a:off x="430560" y="2571840"/>
            <a:ext cx="843840" cy="691560"/>
          </a:xfrm>
          <a:prstGeom prst="rect">
            <a:avLst/>
          </a:prstGeom>
          <a:ln>
            <a:noFill/>
          </a:ln>
        </p:spPr>
      </p:pic>
      <p:pic>
        <p:nvPicPr>
          <p:cNvPr id="1086" name="Image 55" descr=""/>
          <p:cNvPicPr/>
          <p:nvPr/>
        </p:nvPicPr>
        <p:blipFill>
          <a:blip r:embed="rId2"/>
          <a:stretch/>
        </p:blipFill>
        <p:spPr>
          <a:xfrm>
            <a:off x="2197800" y="2571840"/>
            <a:ext cx="4641840" cy="2114280"/>
          </a:xfrm>
          <a:prstGeom prst="rect">
            <a:avLst/>
          </a:prstGeom>
          <a:ln>
            <a:noFill/>
          </a:ln>
        </p:spPr>
      </p:pic>
      <p:pic>
        <p:nvPicPr>
          <p:cNvPr id="1087" name="Image 24" descr=""/>
          <p:cNvPicPr/>
          <p:nvPr/>
        </p:nvPicPr>
        <p:blipFill>
          <a:blip r:embed="rId3"/>
          <a:stretch/>
        </p:blipFill>
        <p:spPr>
          <a:xfrm>
            <a:off x="1459800" y="188244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088" name="Image 30" descr=""/>
          <p:cNvPicPr/>
          <p:nvPr/>
        </p:nvPicPr>
        <p:blipFill>
          <a:blip r:embed="rId4"/>
          <a:stretch/>
        </p:blipFill>
        <p:spPr>
          <a:xfrm>
            <a:off x="3194280" y="428616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089" name="Image 31" descr=""/>
          <p:cNvPicPr/>
          <p:nvPr/>
        </p:nvPicPr>
        <p:blipFill>
          <a:blip r:embed="rId5"/>
          <a:stretch/>
        </p:blipFill>
        <p:spPr>
          <a:xfrm>
            <a:off x="5685120" y="343404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090" name="Image 32" descr=""/>
          <p:cNvPicPr/>
          <p:nvPr/>
        </p:nvPicPr>
        <p:blipFill>
          <a:blip r:embed="rId6"/>
          <a:stretch/>
        </p:blipFill>
        <p:spPr>
          <a:xfrm>
            <a:off x="1195560" y="342540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091" name="Image 33" descr=""/>
          <p:cNvPicPr/>
          <p:nvPr/>
        </p:nvPicPr>
        <p:blipFill>
          <a:blip r:embed="rId7"/>
          <a:stretch/>
        </p:blipFill>
        <p:spPr>
          <a:xfrm>
            <a:off x="4150440" y="2171880"/>
            <a:ext cx="2272680" cy="974880"/>
          </a:xfrm>
          <a:prstGeom prst="rect">
            <a:avLst/>
          </a:prstGeom>
          <a:ln>
            <a:noFill/>
          </a:ln>
        </p:spPr>
      </p:pic>
      <p:pic>
        <p:nvPicPr>
          <p:cNvPr id="1092" name="Image 36" descr=""/>
          <p:cNvPicPr/>
          <p:nvPr/>
        </p:nvPicPr>
        <p:blipFill>
          <a:blip r:embed="rId8"/>
          <a:stretch/>
        </p:blipFill>
        <p:spPr>
          <a:xfrm>
            <a:off x="1587600" y="4764240"/>
            <a:ext cx="1119960" cy="918720"/>
          </a:xfrm>
          <a:prstGeom prst="rect">
            <a:avLst/>
          </a:prstGeom>
          <a:ln>
            <a:noFill/>
          </a:ln>
        </p:spPr>
      </p:pic>
      <p:pic>
        <p:nvPicPr>
          <p:cNvPr id="1093" name="Image 37" descr=""/>
          <p:cNvPicPr/>
          <p:nvPr/>
        </p:nvPicPr>
        <p:blipFill>
          <a:blip r:embed="rId9"/>
          <a:stretch/>
        </p:blipFill>
        <p:spPr>
          <a:xfrm>
            <a:off x="5418360" y="4822560"/>
            <a:ext cx="911520" cy="747360"/>
          </a:xfrm>
          <a:prstGeom prst="rect">
            <a:avLst/>
          </a:prstGeom>
          <a:ln>
            <a:noFill/>
          </a:ln>
        </p:spPr>
      </p:pic>
      <p:sp>
        <p:nvSpPr>
          <p:cNvPr id="1094" name="CustomShape 1"/>
          <p:cNvSpPr/>
          <p:nvPr/>
        </p:nvSpPr>
        <p:spPr>
          <a:xfrm>
            <a:off x="1586880" y="1943280"/>
            <a:ext cx="207540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Se mettre d’accord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pour engager la démarche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5" name="CustomShape 2"/>
          <p:cNvSpPr/>
          <p:nvPr/>
        </p:nvSpPr>
        <p:spPr>
          <a:xfrm>
            <a:off x="4529880" y="2305440"/>
            <a:ext cx="154656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Evaluer les risques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Diagnostic partagé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6" name="CustomShape 3"/>
          <p:cNvSpPr/>
          <p:nvPr/>
        </p:nvSpPr>
        <p:spPr>
          <a:xfrm>
            <a:off x="5780160" y="3542760"/>
            <a:ext cx="2119680" cy="6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Construire un plan d’actions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de prévention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7" name="CustomShape 4"/>
          <p:cNvSpPr/>
          <p:nvPr/>
        </p:nvSpPr>
        <p:spPr>
          <a:xfrm>
            <a:off x="3367080" y="4400640"/>
            <a:ext cx="193536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4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Mettre en œuvre le plan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d’actions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8" name="CustomShape 5"/>
          <p:cNvSpPr/>
          <p:nvPr/>
        </p:nvSpPr>
        <p:spPr>
          <a:xfrm>
            <a:off x="1447200" y="3570840"/>
            <a:ext cx="177840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5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Evaluer et suivre dans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la durée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9" name="Image 35" descr=""/>
          <p:cNvPicPr/>
          <p:nvPr/>
        </p:nvPicPr>
        <p:blipFill>
          <a:blip r:embed="rId10"/>
          <a:stretch/>
        </p:blipFill>
        <p:spPr>
          <a:xfrm>
            <a:off x="7602120" y="1558080"/>
            <a:ext cx="791280" cy="648360"/>
          </a:xfrm>
          <a:prstGeom prst="rect">
            <a:avLst/>
          </a:prstGeom>
          <a:ln>
            <a:noFill/>
          </a:ln>
        </p:spPr>
      </p:pic>
      <p:sp>
        <p:nvSpPr>
          <p:cNvPr id="1100" name="CustomShape 6"/>
          <p:cNvSpPr/>
          <p:nvPr/>
        </p:nvSpPr>
        <p:spPr>
          <a:xfrm>
            <a:off x="2406240" y="1190160"/>
            <a:ext cx="4225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40749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La démarche de prévention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1" name="Image 5" descr=""/>
          <p:cNvPicPr/>
          <p:nvPr/>
        </p:nvPicPr>
        <p:blipFill>
          <a:blip r:embed="rId11"/>
          <a:stretch/>
        </p:blipFill>
        <p:spPr>
          <a:xfrm>
            <a:off x="7367040" y="5029920"/>
            <a:ext cx="1083240" cy="3877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Image 36" descr=""/>
          <p:cNvPicPr/>
          <p:nvPr/>
        </p:nvPicPr>
        <p:blipFill>
          <a:blip r:embed="rId1"/>
          <a:stretch/>
        </p:blipFill>
        <p:spPr>
          <a:xfrm>
            <a:off x="454320" y="2485440"/>
            <a:ext cx="843840" cy="691560"/>
          </a:xfrm>
          <a:prstGeom prst="rect">
            <a:avLst/>
          </a:prstGeom>
          <a:ln>
            <a:noFill/>
          </a:ln>
        </p:spPr>
      </p:pic>
      <p:pic>
        <p:nvPicPr>
          <p:cNvPr id="1103" name="Image 55" descr=""/>
          <p:cNvPicPr/>
          <p:nvPr/>
        </p:nvPicPr>
        <p:blipFill>
          <a:blip r:embed="rId2"/>
          <a:stretch/>
        </p:blipFill>
        <p:spPr>
          <a:xfrm>
            <a:off x="2197800" y="2571840"/>
            <a:ext cx="4641840" cy="2114280"/>
          </a:xfrm>
          <a:prstGeom prst="rect">
            <a:avLst/>
          </a:prstGeom>
          <a:ln>
            <a:noFill/>
          </a:ln>
        </p:spPr>
      </p:pic>
      <p:pic>
        <p:nvPicPr>
          <p:cNvPr id="1104" name="Image 24" descr=""/>
          <p:cNvPicPr/>
          <p:nvPr/>
        </p:nvPicPr>
        <p:blipFill>
          <a:blip r:embed="rId3"/>
          <a:stretch/>
        </p:blipFill>
        <p:spPr>
          <a:xfrm>
            <a:off x="1459800" y="188244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05" name="Image 30" descr=""/>
          <p:cNvPicPr/>
          <p:nvPr/>
        </p:nvPicPr>
        <p:blipFill>
          <a:blip r:embed="rId4"/>
          <a:stretch/>
        </p:blipFill>
        <p:spPr>
          <a:xfrm>
            <a:off x="3194280" y="428616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06" name="Image 31" descr=""/>
          <p:cNvPicPr/>
          <p:nvPr/>
        </p:nvPicPr>
        <p:blipFill>
          <a:blip r:embed="rId5"/>
          <a:stretch/>
        </p:blipFill>
        <p:spPr>
          <a:xfrm>
            <a:off x="5685120" y="343404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07" name="Image 32" descr=""/>
          <p:cNvPicPr/>
          <p:nvPr/>
        </p:nvPicPr>
        <p:blipFill>
          <a:blip r:embed="rId6"/>
          <a:stretch/>
        </p:blipFill>
        <p:spPr>
          <a:xfrm>
            <a:off x="1195560" y="342540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08" name="Image 33" descr=""/>
          <p:cNvPicPr/>
          <p:nvPr/>
        </p:nvPicPr>
        <p:blipFill>
          <a:blip r:embed="rId7"/>
          <a:stretch/>
        </p:blipFill>
        <p:spPr>
          <a:xfrm>
            <a:off x="4150440" y="2171880"/>
            <a:ext cx="2272680" cy="974880"/>
          </a:xfrm>
          <a:prstGeom prst="rect">
            <a:avLst/>
          </a:prstGeom>
          <a:ln>
            <a:noFill/>
          </a:ln>
        </p:spPr>
      </p:pic>
      <p:pic>
        <p:nvPicPr>
          <p:cNvPr id="1109" name="Image 36" descr=""/>
          <p:cNvPicPr/>
          <p:nvPr/>
        </p:nvPicPr>
        <p:blipFill>
          <a:blip r:embed="rId8"/>
          <a:stretch/>
        </p:blipFill>
        <p:spPr>
          <a:xfrm>
            <a:off x="1587600" y="4764240"/>
            <a:ext cx="1119960" cy="918720"/>
          </a:xfrm>
          <a:prstGeom prst="rect">
            <a:avLst/>
          </a:prstGeom>
          <a:ln>
            <a:noFill/>
          </a:ln>
        </p:spPr>
      </p:pic>
      <p:pic>
        <p:nvPicPr>
          <p:cNvPr id="1110" name="Image 37" descr=""/>
          <p:cNvPicPr/>
          <p:nvPr/>
        </p:nvPicPr>
        <p:blipFill>
          <a:blip r:embed="rId9"/>
          <a:stretch/>
        </p:blipFill>
        <p:spPr>
          <a:xfrm>
            <a:off x="5418360" y="4822560"/>
            <a:ext cx="911520" cy="747360"/>
          </a:xfrm>
          <a:prstGeom prst="rect">
            <a:avLst/>
          </a:prstGeom>
          <a:ln>
            <a:noFill/>
          </a:ln>
        </p:spPr>
      </p:pic>
      <p:sp>
        <p:nvSpPr>
          <p:cNvPr id="1111" name="CustomShape 1"/>
          <p:cNvSpPr/>
          <p:nvPr/>
        </p:nvSpPr>
        <p:spPr>
          <a:xfrm>
            <a:off x="1586880" y="1943280"/>
            <a:ext cx="207540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Se mettre d’accord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pour engager la démarche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2" name="CustomShape 2"/>
          <p:cNvSpPr/>
          <p:nvPr/>
        </p:nvSpPr>
        <p:spPr>
          <a:xfrm>
            <a:off x="4529880" y="2305440"/>
            <a:ext cx="154656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Evaluer les risques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Diagnostic partagé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3" name="CustomShape 3"/>
          <p:cNvSpPr/>
          <p:nvPr/>
        </p:nvSpPr>
        <p:spPr>
          <a:xfrm>
            <a:off x="5780160" y="3542760"/>
            <a:ext cx="2119680" cy="6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Construire un plan d’actions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de prévention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4" name="CustomShape 4"/>
          <p:cNvSpPr/>
          <p:nvPr/>
        </p:nvSpPr>
        <p:spPr>
          <a:xfrm>
            <a:off x="3367080" y="4400640"/>
            <a:ext cx="193536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4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Mettre en œuvre le plan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d’actions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5" name="CustomShape 5"/>
          <p:cNvSpPr/>
          <p:nvPr/>
        </p:nvSpPr>
        <p:spPr>
          <a:xfrm>
            <a:off x="1447200" y="3570840"/>
            <a:ext cx="177840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5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Evaluer et suivre dans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la durée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6" name="CustomShape 6"/>
          <p:cNvSpPr/>
          <p:nvPr/>
        </p:nvSpPr>
        <p:spPr>
          <a:xfrm>
            <a:off x="-102240" y="1105200"/>
            <a:ext cx="2640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9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Recueil de données quantitatives,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qualitatives, travail sur indicateurs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7" name="Image 35" descr=""/>
          <p:cNvPicPr/>
          <p:nvPr/>
        </p:nvPicPr>
        <p:blipFill>
          <a:blip r:embed="rId10"/>
          <a:stretch/>
        </p:blipFill>
        <p:spPr>
          <a:xfrm>
            <a:off x="7602120" y="1558080"/>
            <a:ext cx="791280" cy="648360"/>
          </a:xfrm>
          <a:prstGeom prst="rect">
            <a:avLst/>
          </a:prstGeom>
          <a:ln>
            <a:noFill/>
          </a:ln>
        </p:spPr>
      </p:pic>
      <p:sp>
        <p:nvSpPr>
          <p:cNvPr id="1118" name="CustomShape 7"/>
          <p:cNvSpPr/>
          <p:nvPr/>
        </p:nvSpPr>
        <p:spPr>
          <a:xfrm>
            <a:off x="2218680" y="907200"/>
            <a:ext cx="4225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40749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La démarche de prévention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9" name="CustomShape 8"/>
          <p:cNvSpPr/>
          <p:nvPr/>
        </p:nvSpPr>
        <p:spPr>
          <a:xfrm>
            <a:off x="3290760" y="1524600"/>
            <a:ext cx="2024280" cy="70308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0" name="CustomShape 9"/>
          <p:cNvSpPr/>
          <p:nvPr/>
        </p:nvSpPr>
        <p:spPr>
          <a:xfrm>
            <a:off x="3297960" y="1592640"/>
            <a:ext cx="2003760" cy="60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13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2) Mobiliser les acteurs = mettre en  place un groupe de travail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1" name="CustomShape 10"/>
          <p:cNvSpPr/>
          <p:nvPr/>
        </p:nvSpPr>
        <p:spPr>
          <a:xfrm rot="210600">
            <a:off x="2435400" y="1675440"/>
            <a:ext cx="378360" cy="1220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2" name="CustomShape 11"/>
          <p:cNvSpPr/>
          <p:nvPr/>
        </p:nvSpPr>
        <p:spPr>
          <a:xfrm rot="18448200">
            <a:off x="3350520" y="2804760"/>
            <a:ext cx="378360" cy="1220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3" name="CustomShape 12"/>
          <p:cNvSpPr/>
          <p:nvPr/>
        </p:nvSpPr>
        <p:spPr>
          <a:xfrm flipV="1" rot="14833200">
            <a:off x="1028880" y="2459880"/>
            <a:ext cx="378360" cy="1371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4" name="CustomShape 13"/>
          <p:cNvSpPr/>
          <p:nvPr/>
        </p:nvSpPr>
        <p:spPr>
          <a:xfrm>
            <a:off x="59760" y="1504800"/>
            <a:ext cx="2207880" cy="67644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5" name="CustomShape 14"/>
          <p:cNvSpPr/>
          <p:nvPr/>
        </p:nvSpPr>
        <p:spPr>
          <a:xfrm>
            <a:off x="0" y="1525680"/>
            <a:ext cx="2295000" cy="60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13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1) Construire une démarche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3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quoi ? Pourquoi ? Avec qui ? Pour qui ? Comment ? Quand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6" name="CustomShape 15"/>
          <p:cNvSpPr/>
          <p:nvPr/>
        </p:nvSpPr>
        <p:spPr>
          <a:xfrm>
            <a:off x="480600" y="2955960"/>
            <a:ext cx="2625840" cy="111888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7" name="CustomShape 16"/>
          <p:cNvSpPr/>
          <p:nvPr/>
        </p:nvSpPr>
        <p:spPr>
          <a:xfrm>
            <a:off x="454320" y="3033720"/>
            <a:ext cx="2652120" cy="94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113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3) </a:t>
            </a:r>
            <a:r>
              <a:rPr b="1" lang="fr-FR" sz="113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Définir ensemble les unités de travail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3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Repérer les postes occupés par les F et les H + les situations de travail impliquant d’autres personnes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96" dur="indefinite" restart="never" nodeType="tmRoot">
          <p:childTnLst>
            <p:seq>
              <p:cTn id="97" dur="indefinite" nodeType="mainSeq">
                <p:childTnLst>
                  <p:par>
                    <p:cTn id="98" nodeType="clickEffect" fill="hold">
                      <p:stCondLst>
                        <p:cond delay="0"/>
                      </p:stCondLst>
                      <p:childTnLst>
                        <p:par>
                          <p:cTn id="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4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Image 36" descr=""/>
          <p:cNvPicPr/>
          <p:nvPr/>
        </p:nvPicPr>
        <p:blipFill>
          <a:blip r:embed="rId1"/>
          <a:stretch/>
        </p:blipFill>
        <p:spPr>
          <a:xfrm>
            <a:off x="558720" y="2376360"/>
            <a:ext cx="843840" cy="691560"/>
          </a:xfrm>
          <a:prstGeom prst="rect">
            <a:avLst/>
          </a:prstGeom>
          <a:ln>
            <a:noFill/>
          </a:ln>
        </p:spPr>
      </p:pic>
      <p:pic>
        <p:nvPicPr>
          <p:cNvPr id="1129" name="Image 55" descr=""/>
          <p:cNvPicPr/>
          <p:nvPr/>
        </p:nvPicPr>
        <p:blipFill>
          <a:blip r:embed="rId2"/>
          <a:stretch/>
        </p:blipFill>
        <p:spPr>
          <a:xfrm>
            <a:off x="2197800" y="2571840"/>
            <a:ext cx="4641840" cy="2114280"/>
          </a:xfrm>
          <a:prstGeom prst="rect">
            <a:avLst/>
          </a:prstGeom>
          <a:ln>
            <a:noFill/>
          </a:ln>
        </p:spPr>
      </p:pic>
      <p:pic>
        <p:nvPicPr>
          <p:cNvPr id="1130" name="Image 24" descr=""/>
          <p:cNvPicPr/>
          <p:nvPr/>
        </p:nvPicPr>
        <p:blipFill>
          <a:blip r:embed="rId3"/>
          <a:stretch/>
        </p:blipFill>
        <p:spPr>
          <a:xfrm>
            <a:off x="1459800" y="188244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31" name="Image 30" descr=""/>
          <p:cNvPicPr/>
          <p:nvPr/>
        </p:nvPicPr>
        <p:blipFill>
          <a:blip r:embed="rId4"/>
          <a:stretch/>
        </p:blipFill>
        <p:spPr>
          <a:xfrm>
            <a:off x="3194280" y="428616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32" name="Image 31" descr=""/>
          <p:cNvPicPr/>
          <p:nvPr/>
        </p:nvPicPr>
        <p:blipFill>
          <a:blip r:embed="rId5"/>
          <a:stretch/>
        </p:blipFill>
        <p:spPr>
          <a:xfrm>
            <a:off x="5685120" y="343404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33" name="Image 32" descr=""/>
          <p:cNvPicPr/>
          <p:nvPr/>
        </p:nvPicPr>
        <p:blipFill>
          <a:blip r:embed="rId6"/>
          <a:stretch/>
        </p:blipFill>
        <p:spPr>
          <a:xfrm>
            <a:off x="1195560" y="342540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34" name="Image 33" descr=""/>
          <p:cNvPicPr/>
          <p:nvPr/>
        </p:nvPicPr>
        <p:blipFill>
          <a:blip r:embed="rId7"/>
          <a:stretch/>
        </p:blipFill>
        <p:spPr>
          <a:xfrm>
            <a:off x="4150440" y="2171880"/>
            <a:ext cx="2272680" cy="974880"/>
          </a:xfrm>
          <a:prstGeom prst="rect">
            <a:avLst/>
          </a:prstGeom>
          <a:ln>
            <a:noFill/>
          </a:ln>
        </p:spPr>
      </p:pic>
      <p:pic>
        <p:nvPicPr>
          <p:cNvPr id="1135" name="Image 36" descr=""/>
          <p:cNvPicPr/>
          <p:nvPr/>
        </p:nvPicPr>
        <p:blipFill>
          <a:blip r:embed="rId8"/>
          <a:stretch/>
        </p:blipFill>
        <p:spPr>
          <a:xfrm>
            <a:off x="1587600" y="4764240"/>
            <a:ext cx="1119960" cy="918720"/>
          </a:xfrm>
          <a:prstGeom prst="rect">
            <a:avLst/>
          </a:prstGeom>
          <a:ln>
            <a:noFill/>
          </a:ln>
        </p:spPr>
      </p:pic>
      <p:pic>
        <p:nvPicPr>
          <p:cNvPr id="1136" name="Image 37" descr=""/>
          <p:cNvPicPr/>
          <p:nvPr/>
        </p:nvPicPr>
        <p:blipFill>
          <a:blip r:embed="rId9"/>
          <a:stretch/>
        </p:blipFill>
        <p:spPr>
          <a:xfrm>
            <a:off x="5418360" y="4822560"/>
            <a:ext cx="911520" cy="747360"/>
          </a:xfrm>
          <a:prstGeom prst="rect">
            <a:avLst/>
          </a:prstGeom>
          <a:ln>
            <a:noFill/>
          </a:ln>
        </p:spPr>
      </p:pic>
      <p:sp>
        <p:nvSpPr>
          <p:cNvPr id="1137" name="CustomShape 1"/>
          <p:cNvSpPr/>
          <p:nvPr/>
        </p:nvSpPr>
        <p:spPr>
          <a:xfrm>
            <a:off x="1586880" y="1943280"/>
            <a:ext cx="207540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Se mettre d’accord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pour engager la démarche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8" name="CustomShape 2"/>
          <p:cNvSpPr/>
          <p:nvPr/>
        </p:nvSpPr>
        <p:spPr>
          <a:xfrm>
            <a:off x="4529880" y="2305440"/>
            <a:ext cx="154656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Evaluer les risques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Diagnostic partagé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9" name="CustomShape 3"/>
          <p:cNvSpPr/>
          <p:nvPr/>
        </p:nvSpPr>
        <p:spPr>
          <a:xfrm>
            <a:off x="5780160" y="3542760"/>
            <a:ext cx="2119680" cy="6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Construire un plan d’actions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de prévention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0" name="CustomShape 4"/>
          <p:cNvSpPr/>
          <p:nvPr/>
        </p:nvSpPr>
        <p:spPr>
          <a:xfrm>
            <a:off x="3367080" y="4400640"/>
            <a:ext cx="193536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4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Mettre en œuvre le plan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d’actions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1" name="CustomShape 5"/>
          <p:cNvSpPr/>
          <p:nvPr/>
        </p:nvSpPr>
        <p:spPr>
          <a:xfrm>
            <a:off x="1447200" y="3570840"/>
            <a:ext cx="177840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5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Evaluer et suivre dans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la durée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2" name="Image 48" descr=""/>
          <p:cNvPicPr/>
          <p:nvPr/>
        </p:nvPicPr>
        <p:blipFill>
          <a:blip r:embed="rId10"/>
          <a:stretch/>
        </p:blipFill>
        <p:spPr>
          <a:xfrm rot="1312800">
            <a:off x="6571800" y="2475360"/>
            <a:ext cx="171000" cy="390240"/>
          </a:xfrm>
          <a:prstGeom prst="rect">
            <a:avLst/>
          </a:prstGeom>
          <a:ln>
            <a:noFill/>
          </a:ln>
        </p:spPr>
      </p:pic>
      <p:pic>
        <p:nvPicPr>
          <p:cNvPr id="1143" name="Image 46" descr=""/>
          <p:cNvPicPr/>
          <p:nvPr/>
        </p:nvPicPr>
        <p:blipFill>
          <a:blip r:embed="rId11"/>
          <a:stretch/>
        </p:blipFill>
        <p:spPr>
          <a:xfrm>
            <a:off x="4989600" y="2897640"/>
            <a:ext cx="1987560" cy="742680"/>
          </a:xfrm>
          <a:prstGeom prst="rect">
            <a:avLst/>
          </a:prstGeom>
          <a:ln>
            <a:noFill/>
          </a:ln>
        </p:spPr>
      </p:pic>
      <p:sp>
        <p:nvSpPr>
          <p:cNvPr id="1144" name="CustomShape 6"/>
          <p:cNvSpPr/>
          <p:nvPr/>
        </p:nvSpPr>
        <p:spPr>
          <a:xfrm>
            <a:off x="5034240" y="2980080"/>
            <a:ext cx="1898640" cy="7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1130" spc="-1" strike="noStrike">
                <a:solidFill>
                  <a:srgbClr val="00509c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5) Consigner les résultats dans un support accessible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130" spc="-1" strike="noStrike">
                <a:solidFill>
                  <a:srgbClr val="00509c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Le DUERP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5" name="Image 35" descr=""/>
          <p:cNvPicPr/>
          <p:nvPr/>
        </p:nvPicPr>
        <p:blipFill>
          <a:blip r:embed="rId12"/>
          <a:stretch/>
        </p:blipFill>
        <p:spPr>
          <a:xfrm>
            <a:off x="7602120" y="1558080"/>
            <a:ext cx="791280" cy="648360"/>
          </a:xfrm>
          <a:prstGeom prst="rect">
            <a:avLst/>
          </a:prstGeom>
          <a:ln>
            <a:noFill/>
          </a:ln>
        </p:spPr>
      </p:pic>
      <p:sp>
        <p:nvSpPr>
          <p:cNvPr id="1146" name="CustomShape 7"/>
          <p:cNvSpPr/>
          <p:nvPr/>
        </p:nvSpPr>
        <p:spPr>
          <a:xfrm>
            <a:off x="2218680" y="907200"/>
            <a:ext cx="4225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40749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La démarche de prévention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7" name="Image 45" descr=""/>
          <p:cNvPicPr/>
          <p:nvPr/>
        </p:nvPicPr>
        <p:blipFill>
          <a:blip r:embed="rId13"/>
          <a:stretch/>
        </p:blipFill>
        <p:spPr>
          <a:xfrm>
            <a:off x="5323680" y="1579680"/>
            <a:ext cx="2114640" cy="929160"/>
          </a:xfrm>
          <a:prstGeom prst="rect">
            <a:avLst/>
          </a:prstGeom>
          <a:ln>
            <a:noFill/>
          </a:ln>
        </p:spPr>
      </p:pic>
      <p:sp>
        <p:nvSpPr>
          <p:cNvPr id="1148" name="CustomShape 8"/>
          <p:cNvSpPr/>
          <p:nvPr/>
        </p:nvSpPr>
        <p:spPr>
          <a:xfrm>
            <a:off x="5447160" y="1663560"/>
            <a:ext cx="2018880" cy="7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1130" spc="-1" strike="noStrike">
                <a:solidFill>
                  <a:srgbClr val="00509c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4) Analyser le travail pour identifier </a:t>
            </a:r>
            <a:r>
              <a:rPr b="1" lang="fr-FR" sz="1130" spc="-1" strike="noStrike">
                <a:solidFill>
                  <a:srgbClr val="00509c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les expositions des F et des H </a:t>
            </a:r>
            <a:r>
              <a:rPr lang="fr-FR" sz="1130" spc="-1" strike="noStrike">
                <a:solidFill>
                  <a:srgbClr val="00509c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dans les situations choisies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9" name="Image 5" descr=""/>
          <p:cNvPicPr/>
          <p:nvPr/>
        </p:nvPicPr>
        <p:blipFill>
          <a:blip r:embed="rId14"/>
          <a:stretch/>
        </p:blipFill>
        <p:spPr>
          <a:xfrm>
            <a:off x="7367040" y="5029920"/>
            <a:ext cx="1083240" cy="3877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nodeType="clickEffect" fill="hold">
                      <p:stCondLst>
                        <p:cond delay="0"/>
                      </p:stCondLst>
                      <p:childTnLst>
                        <p:par>
                          <p:cTn id="1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3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Image 36" descr=""/>
          <p:cNvPicPr/>
          <p:nvPr/>
        </p:nvPicPr>
        <p:blipFill>
          <a:blip r:embed="rId1"/>
          <a:stretch/>
        </p:blipFill>
        <p:spPr>
          <a:xfrm>
            <a:off x="407160" y="2601360"/>
            <a:ext cx="843840" cy="691560"/>
          </a:xfrm>
          <a:prstGeom prst="rect">
            <a:avLst/>
          </a:prstGeom>
          <a:ln>
            <a:noFill/>
          </a:ln>
        </p:spPr>
      </p:pic>
      <p:pic>
        <p:nvPicPr>
          <p:cNvPr id="1151" name="Image 55" descr=""/>
          <p:cNvPicPr/>
          <p:nvPr/>
        </p:nvPicPr>
        <p:blipFill>
          <a:blip r:embed="rId2"/>
          <a:stretch/>
        </p:blipFill>
        <p:spPr>
          <a:xfrm>
            <a:off x="2197800" y="2571840"/>
            <a:ext cx="4641840" cy="2114280"/>
          </a:xfrm>
          <a:prstGeom prst="rect">
            <a:avLst/>
          </a:prstGeom>
          <a:ln>
            <a:noFill/>
          </a:ln>
        </p:spPr>
      </p:pic>
      <p:pic>
        <p:nvPicPr>
          <p:cNvPr id="1152" name="Image 24" descr=""/>
          <p:cNvPicPr/>
          <p:nvPr/>
        </p:nvPicPr>
        <p:blipFill>
          <a:blip r:embed="rId3"/>
          <a:stretch/>
        </p:blipFill>
        <p:spPr>
          <a:xfrm>
            <a:off x="1459800" y="188244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53" name="Image 30" descr=""/>
          <p:cNvPicPr/>
          <p:nvPr/>
        </p:nvPicPr>
        <p:blipFill>
          <a:blip r:embed="rId4"/>
          <a:stretch/>
        </p:blipFill>
        <p:spPr>
          <a:xfrm>
            <a:off x="3194280" y="428616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54" name="Image 31" descr=""/>
          <p:cNvPicPr/>
          <p:nvPr/>
        </p:nvPicPr>
        <p:blipFill>
          <a:blip r:embed="rId5"/>
          <a:stretch/>
        </p:blipFill>
        <p:spPr>
          <a:xfrm>
            <a:off x="5685120" y="343404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55" name="Image 32" descr=""/>
          <p:cNvPicPr/>
          <p:nvPr/>
        </p:nvPicPr>
        <p:blipFill>
          <a:blip r:embed="rId6"/>
          <a:stretch/>
        </p:blipFill>
        <p:spPr>
          <a:xfrm>
            <a:off x="1195560" y="342540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56" name="Image 33" descr=""/>
          <p:cNvPicPr/>
          <p:nvPr/>
        </p:nvPicPr>
        <p:blipFill>
          <a:blip r:embed="rId7"/>
          <a:stretch/>
        </p:blipFill>
        <p:spPr>
          <a:xfrm>
            <a:off x="4150440" y="2171880"/>
            <a:ext cx="2272680" cy="974880"/>
          </a:xfrm>
          <a:prstGeom prst="rect">
            <a:avLst/>
          </a:prstGeom>
          <a:ln>
            <a:noFill/>
          </a:ln>
        </p:spPr>
      </p:pic>
      <p:pic>
        <p:nvPicPr>
          <p:cNvPr id="1157" name="Image 36" descr=""/>
          <p:cNvPicPr/>
          <p:nvPr/>
        </p:nvPicPr>
        <p:blipFill>
          <a:blip r:embed="rId8"/>
          <a:stretch/>
        </p:blipFill>
        <p:spPr>
          <a:xfrm>
            <a:off x="1587600" y="4764240"/>
            <a:ext cx="1119960" cy="918720"/>
          </a:xfrm>
          <a:prstGeom prst="rect">
            <a:avLst/>
          </a:prstGeom>
          <a:ln>
            <a:noFill/>
          </a:ln>
        </p:spPr>
      </p:pic>
      <p:pic>
        <p:nvPicPr>
          <p:cNvPr id="1158" name="Image 37" descr=""/>
          <p:cNvPicPr/>
          <p:nvPr/>
        </p:nvPicPr>
        <p:blipFill>
          <a:blip r:embed="rId9"/>
          <a:stretch/>
        </p:blipFill>
        <p:spPr>
          <a:xfrm>
            <a:off x="5418360" y="4822560"/>
            <a:ext cx="911520" cy="747360"/>
          </a:xfrm>
          <a:prstGeom prst="rect">
            <a:avLst/>
          </a:prstGeom>
          <a:ln>
            <a:noFill/>
          </a:ln>
        </p:spPr>
      </p:pic>
      <p:sp>
        <p:nvSpPr>
          <p:cNvPr id="1159" name="CustomShape 1"/>
          <p:cNvSpPr/>
          <p:nvPr/>
        </p:nvSpPr>
        <p:spPr>
          <a:xfrm>
            <a:off x="1586880" y="1943280"/>
            <a:ext cx="207540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Se mettre d’accord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pour engager la démarche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0" name="CustomShape 2"/>
          <p:cNvSpPr/>
          <p:nvPr/>
        </p:nvSpPr>
        <p:spPr>
          <a:xfrm>
            <a:off x="4529880" y="2305440"/>
            <a:ext cx="154656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Evaluer les risques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Diagnostic partagé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1" name="CustomShape 3"/>
          <p:cNvSpPr/>
          <p:nvPr/>
        </p:nvSpPr>
        <p:spPr>
          <a:xfrm>
            <a:off x="5780160" y="3542760"/>
            <a:ext cx="2119680" cy="6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Construire un plan d’actions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de prévention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2" name="CustomShape 4"/>
          <p:cNvSpPr/>
          <p:nvPr/>
        </p:nvSpPr>
        <p:spPr>
          <a:xfrm>
            <a:off x="3367080" y="4400640"/>
            <a:ext cx="193536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4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Mettre en œuvre le plan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d’actions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3" name="CustomShape 5"/>
          <p:cNvSpPr/>
          <p:nvPr/>
        </p:nvSpPr>
        <p:spPr>
          <a:xfrm>
            <a:off x="1447200" y="3570840"/>
            <a:ext cx="177840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5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Evaluer et suivre dans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la durée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4" name="Image 35" descr=""/>
          <p:cNvPicPr/>
          <p:nvPr/>
        </p:nvPicPr>
        <p:blipFill>
          <a:blip r:embed="rId10"/>
          <a:stretch/>
        </p:blipFill>
        <p:spPr>
          <a:xfrm>
            <a:off x="7602120" y="1558080"/>
            <a:ext cx="791280" cy="648360"/>
          </a:xfrm>
          <a:prstGeom prst="rect">
            <a:avLst/>
          </a:prstGeom>
          <a:ln>
            <a:noFill/>
          </a:ln>
        </p:spPr>
      </p:pic>
      <p:sp>
        <p:nvSpPr>
          <p:cNvPr id="1165" name="CustomShape 6"/>
          <p:cNvSpPr/>
          <p:nvPr/>
        </p:nvSpPr>
        <p:spPr>
          <a:xfrm>
            <a:off x="2218680" y="907200"/>
            <a:ext cx="4225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40749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La démarche de prévention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6" name="CustomShape 7"/>
          <p:cNvSpPr/>
          <p:nvPr/>
        </p:nvSpPr>
        <p:spPr>
          <a:xfrm>
            <a:off x="6955920" y="3012120"/>
            <a:ext cx="2024280" cy="7880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7" name="CustomShape 8"/>
          <p:cNvSpPr/>
          <p:nvPr/>
        </p:nvSpPr>
        <p:spPr>
          <a:xfrm>
            <a:off x="6891480" y="3060720"/>
            <a:ext cx="2153160" cy="604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113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6) </a:t>
            </a:r>
            <a:r>
              <a:rPr b="1" lang="fr-FR" sz="113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Définir des actions concrètes tenant compte des populations et des enjeux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8" name="CustomShape 9"/>
          <p:cNvSpPr/>
          <p:nvPr/>
        </p:nvSpPr>
        <p:spPr>
          <a:xfrm>
            <a:off x="6314040" y="4473360"/>
            <a:ext cx="2024280" cy="7030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9" name="CustomShape 10"/>
          <p:cNvSpPr/>
          <p:nvPr/>
        </p:nvSpPr>
        <p:spPr>
          <a:xfrm>
            <a:off x="6321240" y="4541760"/>
            <a:ext cx="2003760" cy="43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113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7 ) </a:t>
            </a:r>
            <a:r>
              <a:rPr b="1" lang="fr-FR" sz="113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Se donner des indicateurs de suivi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0" name="CustomShape 11"/>
          <p:cNvSpPr/>
          <p:nvPr/>
        </p:nvSpPr>
        <p:spPr>
          <a:xfrm rot="17053800">
            <a:off x="7938000" y="4136040"/>
            <a:ext cx="392040" cy="156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71" name="Image 5" descr=""/>
          <p:cNvPicPr/>
          <p:nvPr/>
        </p:nvPicPr>
        <p:blipFill>
          <a:blip r:embed="rId11"/>
          <a:stretch/>
        </p:blipFill>
        <p:spPr>
          <a:xfrm>
            <a:off x="7367040" y="5029920"/>
            <a:ext cx="1083240" cy="3877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Image 36" descr=""/>
          <p:cNvPicPr/>
          <p:nvPr/>
        </p:nvPicPr>
        <p:blipFill>
          <a:blip r:embed="rId1"/>
          <a:stretch/>
        </p:blipFill>
        <p:spPr>
          <a:xfrm>
            <a:off x="454320" y="2485440"/>
            <a:ext cx="843840" cy="691560"/>
          </a:xfrm>
          <a:prstGeom prst="rect">
            <a:avLst/>
          </a:prstGeom>
          <a:ln>
            <a:noFill/>
          </a:ln>
        </p:spPr>
      </p:pic>
      <p:pic>
        <p:nvPicPr>
          <p:cNvPr id="1173" name="Image 55" descr=""/>
          <p:cNvPicPr/>
          <p:nvPr/>
        </p:nvPicPr>
        <p:blipFill>
          <a:blip r:embed="rId2"/>
          <a:stretch/>
        </p:blipFill>
        <p:spPr>
          <a:xfrm>
            <a:off x="2197800" y="2571840"/>
            <a:ext cx="4641840" cy="2114280"/>
          </a:xfrm>
          <a:prstGeom prst="rect">
            <a:avLst/>
          </a:prstGeom>
          <a:ln>
            <a:noFill/>
          </a:ln>
        </p:spPr>
      </p:pic>
      <p:pic>
        <p:nvPicPr>
          <p:cNvPr id="1174" name="Image 24" descr=""/>
          <p:cNvPicPr/>
          <p:nvPr/>
        </p:nvPicPr>
        <p:blipFill>
          <a:blip r:embed="rId3"/>
          <a:stretch/>
        </p:blipFill>
        <p:spPr>
          <a:xfrm>
            <a:off x="1459800" y="188244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75" name="Image 30" descr=""/>
          <p:cNvPicPr/>
          <p:nvPr/>
        </p:nvPicPr>
        <p:blipFill>
          <a:blip r:embed="rId4"/>
          <a:stretch/>
        </p:blipFill>
        <p:spPr>
          <a:xfrm>
            <a:off x="3194280" y="428616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76" name="Image 31" descr=""/>
          <p:cNvPicPr/>
          <p:nvPr/>
        </p:nvPicPr>
        <p:blipFill>
          <a:blip r:embed="rId5"/>
          <a:stretch/>
        </p:blipFill>
        <p:spPr>
          <a:xfrm>
            <a:off x="5685120" y="343404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77" name="Image 32" descr=""/>
          <p:cNvPicPr/>
          <p:nvPr/>
        </p:nvPicPr>
        <p:blipFill>
          <a:blip r:embed="rId6"/>
          <a:stretch/>
        </p:blipFill>
        <p:spPr>
          <a:xfrm>
            <a:off x="1195560" y="342540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78" name="Image 33" descr=""/>
          <p:cNvPicPr/>
          <p:nvPr/>
        </p:nvPicPr>
        <p:blipFill>
          <a:blip r:embed="rId7"/>
          <a:stretch/>
        </p:blipFill>
        <p:spPr>
          <a:xfrm>
            <a:off x="4150440" y="2171880"/>
            <a:ext cx="2272680" cy="974880"/>
          </a:xfrm>
          <a:prstGeom prst="rect">
            <a:avLst/>
          </a:prstGeom>
          <a:ln>
            <a:noFill/>
          </a:ln>
        </p:spPr>
      </p:pic>
      <p:pic>
        <p:nvPicPr>
          <p:cNvPr id="1179" name="Image 36" descr=""/>
          <p:cNvPicPr/>
          <p:nvPr/>
        </p:nvPicPr>
        <p:blipFill>
          <a:blip r:embed="rId8"/>
          <a:stretch/>
        </p:blipFill>
        <p:spPr>
          <a:xfrm>
            <a:off x="1587600" y="4764240"/>
            <a:ext cx="1119960" cy="918720"/>
          </a:xfrm>
          <a:prstGeom prst="rect">
            <a:avLst/>
          </a:prstGeom>
          <a:ln>
            <a:noFill/>
          </a:ln>
        </p:spPr>
      </p:pic>
      <p:pic>
        <p:nvPicPr>
          <p:cNvPr id="1180" name="Image 37" descr=""/>
          <p:cNvPicPr/>
          <p:nvPr/>
        </p:nvPicPr>
        <p:blipFill>
          <a:blip r:embed="rId9"/>
          <a:stretch/>
        </p:blipFill>
        <p:spPr>
          <a:xfrm>
            <a:off x="5418360" y="4822560"/>
            <a:ext cx="911520" cy="747360"/>
          </a:xfrm>
          <a:prstGeom prst="rect">
            <a:avLst/>
          </a:prstGeom>
          <a:ln>
            <a:noFill/>
          </a:ln>
        </p:spPr>
      </p:pic>
      <p:sp>
        <p:nvSpPr>
          <p:cNvPr id="1181" name="CustomShape 1"/>
          <p:cNvSpPr/>
          <p:nvPr/>
        </p:nvSpPr>
        <p:spPr>
          <a:xfrm>
            <a:off x="1586880" y="1943280"/>
            <a:ext cx="207540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Se mettre d’accord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pour engager la démarche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2" name="CustomShape 2"/>
          <p:cNvSpPr/>
          <p:nvPr/>
        </p:nvSpPr>
        <p:spPr>
          <a:xfrm>
            <a:off x="4529880" y="2305440"/>
            <a:ext cx="154656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Evaluer les risques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Diagnostic partagé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3" name="CustomShape 3"/>
          <p:cNvSpPr/>
          <p:nvPr/>
        </p:nvSpPr>
        <p:spPr>
          <a:xfrm>
            <a:off x="5780160" y="3542760"/>
            <a:ext cx="2119680" cy="6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Construire un plan d’actions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de prévention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4" name="CustomShape 4"/>
          <p:cNvSpPr/>
          <p:nvPr/>
        </p:nvSpPr>
        <p:spPr>
          <a:xfrm>
            <a:off x="3367080" y="4400640"/>
            <a:ext cx="193536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4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Mettre en œuvre le plan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d’actions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5" name="CustomShape 5"/>
          <p:cNvSpPr/>
          <p:nvPr/>
        </p:nvSpPr>
        <p:spPr>
          <a:xfrm>
            <a:off x="1447200" y="3570840"/>
            <a:ext cx="177840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5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Evaluer et suivre dans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la durée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6" name="Image 35" descr=""/>
          <p:cNvPicPr/>
          <p:nvPr/>
        </p:nvPicPr>
        <p:blipFill>
          <a:blip r:embed="rId10"/>
          <a:stretch/>
        </p:blipFill>
        <p:spPr>
          <a:xfrm>
            <a:off x="7602120" y="1558080"/>
            <a:ext cx="791280" cy="648360"/>
          </a:xfrm>
          <a:prstGeom prst="rect">
            <a:avLst/>
          </a:prstGeom>
          <a:ln>
            <a:noFill/>
          </a:ln>
        </p:spPr>
      </p:pic>
      <p:sp>
        <p:nvSpPr>
          <p:cNvPr id="1187" name="CustomShape 6"/>
          <p:cNvSpPr/>
          <p:nvPr/>
        </p:nvSpPr>
        <p:spPr>
          <a:xfrm>
            <a:off x="2218680" y="907200"/>
            <a:ext cx="4225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40749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La démarche de prévention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8" name="CustomShape 7"/>
          <p:cNvSpPr/>
          <p:nvPr/>
        </p:nvSpPr>
        <p:spPr>
          <a:xfrm>
            <a:off x="3106800" y="5223600"/>
            <a:ext cx="2024280" cy="565920"/>
          </a:xfrm>
          <a:prstGeom prst="roundRect">
            <a:avLst>
              <a:gd name="adj" fmla="val 16667"/>
            </a:avLst>
          </a:prstGeom>
          <a:solidFill>
            <a:srgbClr val="cf8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9" name="CustomShape 8"/>
          <p:cNvSpPr/>
          <p:nvPr/>
        </p:nvSpPr>
        <p:spPr>
          <a:xfrm>
            <a:off x="3113640" y="5292000"/>
            <a:ext cx="2003760" cy="433080"/>
          </a:xfrm>
          <a:prstGeom prst="rect">
            <a:avLst/>
          </a:prstGeom>
          <a:solidFill>
            <a:srgbClr val="cf89d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113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8 ) </a:t>
            </a:r>
            <a:r>
              <a:rPr b="1" lang="fr-FR" sz="113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Définir les  « pilotes » d’action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0" name="Image 5" descr=""/>
          <p:cNvPicPr/>
          <p:nvPr/>
        </p:nvPicPr>
        <p:blipFill>
          <a:blip r:embed="rId11"/>
          <a:stretch/>
        </p:blipFill>
        <p:spPr>
          <a:xfrm>
            <a:off x="7367040" y="5029920"/>
            <a:ext cx="1083240" cy="3877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1" name="Image 36" descr=""/>
          <p:cNvPicPr/>
          <p:nvPr/>
        </p:nvPicPr>
        <p:blipFill>
          <a:blip r:embed="rId1"/>
          <a:stretch/>
        </p:blipFill>
        <p:spPr>
          <a:xfrm>
            <a:off x="454320" y="2485440"/>
            <a:ext cx="843840" cy="691560"/>
          </a:xfrm>
          <a:prstGeom prst="rect">
            <a:avLst/>
          </a:prstGeom>
          <a:ln>
            <a:noFill/>
          </a:ln>
        </p:spPr>
      </p:pic>
      <p:pic>
        <p:nvPicPr>
          <p:cNvPr id="1192" name="Image 55" descr=""/>
          <p:cNvPicPr/>
          <p:nvPr/>
        </p:nvPicPr>
        <p:blipFill>
          <a:blip r:embed="rId2"/>
          <a:stretch/>
        </p:blipFill>
        <p:spPr>
          <a:xfrm>
            <a:off x="2197800" y="2571840"/>
            <a:ext cx="4641840" cy="2114280"/>
          </a:xfrm>
          <a:prstGeom prst="rect">
            <a:avLst/>
          </a:prstGeom>
          <a:ln>
            <a:noFill/>
          </a:ln>
        </p:spPr>
      </p:pic>
      <p:pic>
        <p:nvPicPr>
          <p:cNvPr id="1193" name="Image 24" descr=""/>
          <p:cNvPicPr/>
          <p:nvPr/>
        </p:nvPicPr>
        <p:blipFill>
          <a:blip r:embed="rId3"/>
          <a:stretch/>
        </p:blipFill>
        <p:spPr>
          <a:xfrm>
            <a:off x="1459800" y="188244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94" name="Image 30" descr=""/>
          <p:cNvPicPr/>
          <p:nvPr/>
        </p:nvPicPr>
        <p:blipFill>
          <a:blip r:embed="rId4"/>
          <a:stretch/>
        </p:blipFill>
        <p:spPr>
          <a:xfrm>
            <a:off x="3194280" y="428616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95" name="Image 31" descr=""/>
          <p:cNvPicPr/>
          <p:nvPr/>
        </p:nvPicPr>
        <p:blipFill>
          <a:blip r:embed="rId5"/>
          <a:stretch/>
        </p:blipFill>
        <p:spPr>
          <a:xfrm>
            <a:off x="5685120" y="343404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96" name="Image 32" descr=""/>
          <p:cNvPicPr/>
          <p:nvPr/>
        </p:nvPicPr>
        <p:blipFill>
          <a:blip r:embed="rId6"/>
          <a:stretch/>
        </p:blipFill>
        <p:spPr>
          <a:xfrm>
            <a:off x="1195560" y="3425400"/>
            <a:ext cx="2273760" cy="974880"/>
          </a:xfrm>
          <a:prstGeom prst="rect">
            <a:avLst/>
          </a:prstGeom>
          <a:ln>
            <a:noFill/>
          </a:ln>
        </p:spPr>
      </p:pic>
      <p:pic>
        <p:nvPicPr>
          <p:cNvPr id="1197" name="Image 33" descr=""/>
          <p:cNvPicPr/>
          <p:nvPr/>
        </p:nvPicPr>
        <p:blipFill>
          <a:blip r:embed="rId7"/>
          <a:stretch/>
        </p:blipFill>
        <p:spPr>
          <a:xfrm>
            <a:off x="4150440" y="2171880"/>
            <a:ext cx="2272680" cy="974880"/>
          </a:xfrm>
          <a:prstGeom prst="rect">
            <a:avLst/>
          </a:prstGeom>
          <a:ln>
            <a:noFill/>
          </a:ln>
        </p:spPr>
      </p:pic>
      <p:pic>
        <p:nvPicPr>
          <p:cNvPr id="1198" name="Image 36" descr=""/>
          <p:cNvPicPr/>
          <p:nvPr/>
        </p:nvPicPr>
        <p:blipFill>
          <a:blip r:embed="rId8"/>
          <a:stretch/>
        </p:blipFill>
        <p:spPr>
          <a:xfrm>
            <a:off x="1587600" y="4764240"/>
            <a:ext cx="1119960" cy="918720"/>
          </a:xfrm>
          <a:prstGeom prst="rect">
            <a:avLst/>
          </a:prstGeom>
          <a:ln>
            <a:noFill/>
          </a:ln>
        </p:spPr>
      </p:pic>
      <p:pic>
        <p:nvPicPr>
          <p:cNvPr id="1199" name="Image 37" descr=""/>
          <p:cNvPicPr/>
          <p:nvPr/>
        </p:nvPicPr>
        <p:blipFill>
          <a:blip r:embed="rId9"/>
          <a:stretch/>
        </p:blipFill>
        <p:spPr>
          <a:xfrm>
            <a:off x="5418360" y="4822560"/>
            <a:ext cx="911520" cy="747360"/>
          </a:xfrm>
          <a:prstGeom prst="rect">
            <a:avLst/>
          </a:prstGeom>
          <a:ln>
            <a:noFill/>
          </a:ln>
        </p:spPr>
      </p:pic>
      <p:sp>
        <p:nvSpPr>
          <p:cNvPr id="1200" name="CustomShape 1"/>
          <p:cNvSpPr/>
          <p:nvPr/>
        </p:nvSpPr>
        <p:spPr>
          <a:xfrm>
            <a:off x="1586880" y="1943280"/>
            <a:ext cx="207540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Se mettre d’accord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pour engager la démarche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1" name="CustomShape 2"/>
          <p:cNvSpPr/>
          <p:nvPr/>
        </p:nvSpPr>
        <p:spPr>
          <a:xfrm>
            <a:off x="4529880" y="2305440"/>
            <a:ext cx="154656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Evaluer les risques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Diagnostic partagé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2" name="CustomShape 3"/>
          <p:cNvSpPr/>
          <p:nvPr/>
        </p:nvSpPr>
        <p:spPr>
          <a:xfrm>
            <a:off x="5780160" y="3542760"/>
            <a:ext cx="2119680" cy="6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Construire un plan d’actions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de prévention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3" name="CustomShape 4"/>
          <p:cNvSpPr/>
          <p:nvPr/>
        </p:nvSpPr>
        <p:spPr>
          <a:xfrm>
            <a:off x="3367080" y="4400640"/>
            <a:ext cx="193536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4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Mettre en œuvre le plan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d’actions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4" name="CustomShape 5"/>
          <p:cNvSpPr/>
          <p:nvPr/>
        </p:nvSpPr>
        <p:spPr>
          <a:xfrm>
            <a:off x="1447200" y="3570840"/>
            <a:ext cx="177840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5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Evaluer et suivre dans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80" spc="-1" strike="noStrike">
                <a:solidFill>
                  <a:srgbClr val="0d5fa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la durée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5" name="Image 35" descr=""/>
          <p:cNvPicPr/>
          <p:nvPr/>
        </p:nvPicPr>
        <p:blipFill>
          <a:blip r:embed="rId10"/>
          <a:stretch/>
        </p:blipFill>
        <p:spPr>
          <a:xfrm>
            <a:off x="7602120" y="1558080"/>
            <a:ext cx="791280" cy="648360"/>
          </a:xfrm>
          <a:prstGeom prst="rect">
            <a:avLst/>
          </a:prstGeom>
          <a:ln>
            <a:noFill/>
          </a:ln>
        </p:spPr>
      </p:pic>
      <p:sp>
        <p:nvSpPr>
          <p:cNvPr id="1206" name="CustomShape 6"/>
          <p:cNvSpPr/>
          <p:nvPr/>
        </p:nvSpPr>
        <p:spPr>
          <a:xfrm>
            <a:off x="2218680" y="907200"/>
            <a:ext cx="4225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40749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La démarche de prévention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7" name="CustomShape 7"/>
          <p:cNvSpPr/>
          <p:nvPr/>
        </p:nvSpPr>
        <p:spPr>
          <a:xfrm>
            <a:off x="173160" y="2987640"/>
            <a:ext cx="2024280" cy="400320"/>
          </a:xfrm>
          <a:prstGeom prst="roundRect">
            <a:avLst>
              <a:gd name="adj" fmla="val 16667"/>
            </a:avLst>
          </a:prstGeom>
          <a:solidFill>
            <a:srgbClr val="dee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8" name="CustomShape 8"/>
          <p:cNvSpPr/>
          <p:nvPr/>
        </p:nvSpPr>
        <p:spPr>
          <a:xfrm>
            <a:off x="180000" y="3035880"/>
            <a:ext cx="2003760" cy="261720"/>
          </a:xfrm>
          <a:prstGeom prst="rect">
            <a:avLst/>
          </a:prstGeom>
          <a:solidFill>
            <a:srgbClr val="dee42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1130" spc="-1" strike="noStrike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9) </a:t>
            </a:r>
            <a:r>
              <a:rPr b="1" lang="fr-FR" sz="1130" spc="-1" strike="noStrike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Pérenniser la démarche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9" name="Image 5" descr=""/>
          <p:cNvPicPr/>
          <p:nvPr/>
        </p:nvPicPr>
        <p:blipFill>
          <a:blip r:embed="rId11"/>
          <a:stretch/>
        </p:blipFill>
        <p:spPr>
          <a:xfrm>
            <a:off x="7367040" y="5029920"/>
            <a:ext cx="1083240" cy="387720"/>
          </a:xfrm>
          <a:prstGeom prst="rect">
            <a:avLst/>
          </a:prstGeom>
          <a:ln>
            <a:noFill/>
          </a:ln>
        </p:spPr>
      </p:pic>
      <p:sp>
        <p:nvSpPr>
          <p:cNvPr id="1210" name="CustomShape 9"/>
          <p:cNvSpPr/>
          <p:nvPr/>
        </p:nvSpPr>
        <p:spPr>
          <a:xfrm>
            <a:off x="414720" y="4216680"/>
            <a:ext cx="2024280" cy="400320"/>
          </a:xfrm>
          <a:prstGeom prst="roundRect">
            <a:avLst>
              <a:gd name="adj" fmla="val 16667"/>
            </a:avLst>
          </a:prstGeom>
          <a:solidFill>
            <a:srgbClr val="dee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1" name="CustomShape 10"/>
          <p:cNvSpPr/>
          <p:nvPr/>
        </p:nvSpPr>
        <p:spPr>
          <a:xfrm>
            <a:off x="421560" y="4264920"/>
            <a:ext cx="2003760" cy="433080"/>
          </a:xfrm>
          <a:prstGeom prst="rect">
            <a:avLst/>
          </a:prstGeom>
          <a:solidFill>
            <a:srgbClr val="dee42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1130" spc="-1" strike="noStrike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8) </a:t>
            </a:r>
            <a:r>
              <a:rPr b="1" lang="fr-FR" sz="1130" spc="-1" strike="noStrike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Expérimenter</a:t>
            </a:r>
            <a:r>
              <a:rPr lang="fr-FR" sz="1130" spc="-1" strike="noStrike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, ajuster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30" spc="-1" strike="noStrike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Mettre à jour le DUERP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2" name="CustomShape 11"/>
          <p:cNvSpPr/>
          <p:nvPr/>
        </p:nvSpPr>
        <p:spPr>
          <a:xfrm rot="15649200">
            <a:off x="608400" y="3668040"/>
            <a:ext cx="392040" cy="156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9d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fade/>
  </p:transition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TextShape 1"/>
          <p:cNvSpPr txBox="1"/>
          <p:nvPr/>
        </p:nvSpPr>
        <p:spPr>
          <a:xfrm>
            <a:off x="755640" y="1556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ECHANGES</a:t>
            </a: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48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AVEC LA SALLE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4" name="TextShape 2"/>
          <p:cNvSpPr txBox="1"/>
          <p:nvPr/>
        </p:nvSpPr>
        <p:spPr>
          <a:xfrm>
            <a:off x="2123640" y="3573000"/>
            <a:ext cx="5256360" cy="230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71685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Santé au travail des femmes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71685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Journée régionale d’action organisée par le Comité Régional d’Orientation des Conditions de Travail de Bretagne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5" name="Picture 2" descr=""/>
          <p:cNvPicPr/>
          <p:nvPr/>
        </p:nvPicPr>
        <p:blipFill>
          <a:blip r:embed="rId1"/>
          <a:stretch/>
        </p:blipFill>
        <p:spPr>
          <a:xfrm>
            <a:off x="1619640" y="116640"/>
            <a:ext cx="3493800" cy="456840"/>
          </a:xfrm>
          <a:prstGeom prst="rect">
            <a:avLst/>
          </a:prstGeom>
          <a:ln>
            <a:noFill/>
          </a:ln>
        </p:spPr>
      </p:pic>
    </p:spTree>
  </p:cSld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TextShape 1"/>
          <p:cNvSpPr txBox="1"/>
          <p:nvPr/>
        </p:nvSpPr>
        <p:spPr>
          <a:xfrm>
            <a:off x="899640" y="2205000"/>
            <a:ext cx="7772040" cy="172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50360">
              <a:lnSpc>
                <a:spcPct val="115000"/>
              </a:lnSpc>
            </a:pPr>
            <a:r>
              <a:rPr b="1" lang="fr-FR" sz="24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Table ronde</a:t>
            </a:r>
            <a:r>
              <a:rPr b="1" lang="fr-FR" sz="24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4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comment prévenir les violences sexuelles et sexistes au travail ?</a:t>
            </a:r>
            <a:r>
              <a:rPr b="1" lang="fr-FR" sz="28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
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7" name="Picture 3" descr=""/>
          <p:cNvPicPr/>
          <p:nvPr/>
        </p:nvPicPr>
        <p:blipFill>
          <a:blip r:embed="rId1"/>
          <a:stretch/>
        </p:blipFill>
        <p:spPr>
          <a:xfrm rot="20005800">
            <a:off x="437760" y="177120"/>
            <a:ext cx="1678320" cy="1873800"/>
          </a:xfrm>
          <a:prstGeom prst="rect">
            <a:avLst/>
          </a:prstGeom>
          <a:ln>
            <a:noFill/>
          </a:ln>
        </p:spPr>
      </p:pic>
      <p:pic>
        <p:nvPicPr>
          <p:cNvPr id="1218" name="Picture 2" descr=""/>
          <p:cNvPicPr/>
          <p:nvPr/>
        </p:nvPicPr>
        <p:blipFill>
          <a:blip r:embed="rId2"/>
          <a:stretch/>
        </p:blipFill>
        <p:spPr>
          <a:xfrm>
            <a:off x="4932000" y="419760"/>
            <a:ext cx="3493800" cy="456840"/>
          </a:xfrm>
          <a:prstGeom prst="rect">
            <a:avLst/>
          </a:prstGeom>
          <a:ln>
            <a:noFill/>
          </a:ln>
        </p:spPr>
      </p:pic>
      <p:sp>
        <p:nvSpPr>
          <p:cNvPr id="1219" name="CustomShape 2"/>
          <p:cNvSpPr/>
          <p:nvPr/>
        </p:nvSpPr>
        <p:spPr>
          <a:xfrm>
            <a:off x="755640" y="4077000"/>
            <a:ext cx="7772040" cy="201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0360" algn="r">
              <a:lnSpc>
                <a:spcPct val="115000"/>
              </a:lnSpc>
            </a:pPr>
            <a:r>
              <a:rPr b="1" lang="fr-FR" sz="2000" spc="-1" strike="noStrike" cap="all">
                <a:solidFill>
                  <a:srgbClr val="fda02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Laure  Ignace</a:t>
            </a:r>
            <a:r>
              <a:rPr b="1" lang="fr-FR" sz="20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, </a:t>
            </a:r>
            <a:r>
              <a:rPr b="1" lang="fr-FR" sz="14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juriste à l’association AVFT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360" algn="r">
              <a:lnSpc>
                <a:spcPct val="115000"/>
              </a:lnSpc>
            </a:pPr>
            <a:r>
              <a:rPr b="1" lang="fr-FR" sz="2000" spc="-1" strike="noStrike" cap="all">
                <a:solidFill>
                  <a:srgbClr val="fda02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Céline LABRUNE</a:t>
            </a:r>
            <a:r>
              <a:rPr b="1" lang="fr-FR" sz="20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, </a:t>
            </a:r>
            <a:r>
              <a:rPr b="1" lang="fr-FR" sz="14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chargée de mission Vsst – CFDT Bretagne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360" algn="r">
              <a:lnSpc>
                <a:spcPct val="115000"/>
              </a:lnSpc>
            </a:pPr>
            <a:r>
              <a:rPr b="1" lang="fr-FR" sz="2000" spc="-1" strike="noStrike" cap="all">
                <a:solidFill>
                  <a:srgbClr val="fda02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Thomas RICHE</a:t>
            </a:r>
            <a:r>
              <a:rPr b="1" lang="fr-FR" sz="20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, </a:t>
            </a:r>
            <a:r>
              <a:rPr b="1" lang="fr-FR" sz="14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assistant social du travail CO-Réso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360" algn="r">
              <a:lnSpc>
                <a:spcPct val="115000"/>
              </a:lnSpc>
            </a:pPr>
            <a:r>
              <a:rPr b="1" lang="fr-FR" sz="2000" spc="-1" strike="noStrike" cap="all">
                <a:solidFill>
                  <a:srgbClr val="fda02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Elsa POLARD</a:t>
            </a:r>
            <a:r>
              <a:rPr b="1" lang="fr-FR" sz="20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, </a:t>
            </a:r>
            <a:r>
              <a:rPr b="1" lang="fr-FR" sz="14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inspectrice du travail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360" algn="r">
              <a:lnSpc>
                <a:spcPct val="115000"/>
              </a:lnSpc>
            </a:pPr>
            <a:r>
              <a:rPr b="1" lang="fr-FR" sz="20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Animation : </a:t>
            </a:r>
            <a:r>
              <a:rPr b="1" lang="fr-FR" sz="2000" spc="-1" strike="noStrike" cap="all">
                <a:solidFill>
                  <a:srgbClr val="fda02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Ahez Le Meur</a:t>
            </a:r>
            <a:r>
              <a:rPr b="1" lang="fr-FR" sz="20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, </a:t>
            </a:r>
            <a:r>
              <a:rPr b="1" lang="fr-FR" sz="1400" spc="-1" strike="noStrike" cap="all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Directrice régionale déléguée aux droits des femmes et à l'égalité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360">
              <a:lnSpc>
                <a:spcPct val="115000"/>
              </a:lnSpc>
            </a:pPr>
            <a:r>
              <a:rPr b="1" lang="fr-FR" sz="28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  <a:ea typeface="Franklin Gothic Book"/>
              </a:rPr>
              <a:t>
</a:t>
            </a:r>
            <a:r>
              <a:rPr b="1" lang="fr-FR" sz="3600" spc="-1" strike="noStrike" cap="all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Franklin Gothic Book"/>
              </a:rPr>
              <a:t>
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TextShape 1"/>
          <p:cNvSpPr txBox="1"/>
          <p:nvPr/>
        </p:nvSpPr>
        <p:spPr>
          <a:xfrm>
            <a:off x="467640" y="548640"/>
            <a:ext cx="3007800" cy="1859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0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0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0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20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Court métrage réalisé dans le cadre d'un concours organisé par le Défenseur des droits</a:t>
            </a:r>
            <a:r>
              <a:rPr b="1" lang="fr-FR" sz="2000" spc="-1" strike="noStrike">
                <a:solidFill>
                  <a:srgbClr val="aa2b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1" name="TextShape 2"/>
          <p:cNvSpPr txBox="1"/>
          <p:nvPr/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1"/>
              </a:rPr>
              <a:t>https</a:t>
            </a:r>
            <a:r>
              <a:rPr lang="fr-FR" sz="18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2"/>
              </a:rPr>
              <a:t>://www.youtube.com/watch?v=PVXsa9GBX_Q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2" name="TextShape 3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3" name="Picture 2" descr=""/>
          <p:cNvPicPr/>
          <p:nvPr/>
        </p:nvPicPr>
        <p:blipFill>
          <a:blip r:embed="rId3"/>
          <a:stretch/>
        </p:blipFill>
        <p:spPr>
          <a:xfrm>
            <a:off x="467640" y="2562840"/>
            <a:ext cx="2520000" cy="33044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Application>LibreOffice/5.0.6.3.0$Windows_x86 LibreOffice_project/fe46e5b82646505d0acf84e14cef05527e401d3b</Application>
  <Paragraphs>613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2009-03-23T15:23:24Z</dcterms:created>
  <dc:creator>www.powerpointstyles.com</dc:creator>
  <dc:language>fr-FR</dc:language>
  <cp:lastModifiedBy>SOITEUR Francoise (DR-BRET)</cp:lastModifiedBy>
  <cp:lastPrinted>2019-05-27T19:40:12Z</cp:lastPrinted>
  <dcterms:modified xsi:type="dcterms:W3CDTF">2019-05-27T12:39:17Z</dcterms:modified>
  <cp:revision>55</cp:revision>
  <dc:title>The Twin Blades Blue Version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2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108</vt:i4>
  </property>
</Properties>
</file>